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4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idx="1"/>
          </p:nvPr>
        </p:nvSpPr>
        <p:spPr>
          <a:xfrm>
            <a:off x="635000" y="1905000"/>
            <a:ext cx="23114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sz="half" idx="1"/>
          </p:nvPr>
        </p:nvSpPr>
        <p:spPr>
          <a:xfrm>
            <a:off x="635000" y="3175000"/>
            <a:ext cx="11430000" cy="98425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6.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8.tif"/><Relationship Id="rId4" Type="http://schemas.openxmlformats.org/officeDocument/2006/relationships/image" Target="../media/image9.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101/2020.06.17.156679" TargetMode="External"/><Relationship Id="rId3" Type="http://schemas.openxmlformats.org/officeDocument/2006/relationships/hyperlink" Target="https://doi.org/10.1038/s41594-020-00536-8" TargetMode="External"/><Relationship Id="rId4" Type="http://schemas.openxmlformats.org/officeDocument/2006/relationships/image" Target="../media/image10.png"/><Relationship Id="rId5" Type="http://schemas.openxmlformats.org/officeDocument/2006/relationships/image" Target="../media/image1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Relationship Id="rId3" Type="http://schemas.openxmlformats.org/officeDocument/2006/relationships/hyperlink" Target="https://doi.org/10.1038/s41594-020-00536-8"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02/9783527654703.ch28"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rcsb.or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csb.org/" TargetMode="Externa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rcsb.org/" TargetMode="Externa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8/28/2024 Structure Determination"/>
          <p:cNvSpPr txBox="1"/>
          <p:nvPr>
            <p:ph type="title"/>
          </p:nvPr>
        </p:nvSpPr>
        <p:spPr>
          <a:prstGeom prst="rect">
            <a:avLst/>
          </a:prstGeom>
        </p:spPr>
        <p:txBody>
          <a:bodyPr/>
          <a:lstStyle>
            <a:lvl1pPr defTabSz="813315">
              <a:defRPr sz="11088"/>
            </a:lvl1pPr>
          </a:lstStyle>
          <a:p>
            <a:pPr/>
            <a:r>
              <a:t>8/28/2024 Structure Determination</a:t>
            </a:r>
          </a:p>
        </p:txBody>
      </p:sp>
      <p:sp>
        <p:nvSpPr>
          <p:cNvPr id="147" name="This lecture is intended to help you achieve the following learning objective: Summarize the principles behind the main methods used to determine the structures of biological macromolecules. Compare their relative benefits and drawbacks.…"/>
          <p:cNvSpPr txBox="1"/>
          <p:nvPr>
            <p:ph type="body" idx="1"/>
          </p:nvPr>
        </p:nvSpPr>
        <p:spPr>
          <a:xfrm>
            <a:off x="635000" y="3175000"/>
            <a:ext cx="23114000" cy="9465865"/>
          </a:xfrm>
          <a:prstGeom prst="rect">
            <a:avLst/>
          </a:prstGeom>
          <a:solidFill>
            <a:srgbClr val="FFFFFF"/>
          </a:solidFill>
        </p:spPr>
        <p:txBody>
          <a:bodyPr/>
          <a:lstStyle/>
          <a:p>
            <a:pPr marL="506236" indent="-506236" defTabSz="673655">
              <a:defRPr sz="4100"/>
            </a:pPr>
            <a:r>
              <a:t>This lecture is intended to help you achieve the following learning objective: Summarize the principles behind the main methods used to determine the structures of biological macromolecules. Compare their relative benefits and drawbacks.</a:t>
            </a:r>
          </a:p>
          <a:p>
            <a:pPr marL="506236" indent="-506236" defTabSz="673655">
              <a:defRPr sz="4100"/>
            </a:pPr>
            <a:r>
              <a:t>It will be about </a:t>
            </a:r>
          </a:p>
          <a:p>
            <a:pPr lvl="1" marL="870726" indent="-506236" defTabSz="673655">
              <a:defRPr sz="4100"/>
            </a:pPr>
            <a:r>
              <a:t>General principles of structure determination</a:t>
            </a:r>
          </a:p>
          <a:p>
            <a:pPr lvl="1" marL="870726" indent="-506236" defTabSz="673655">
              <a:defRPr sz="4100"/>
            </a:pPr>
            <a:r>
              <a:t>The Protein Data Bank</a:t>
            </a:r>
          </a:p>
          <a:p>
            <a:pPr lvl="1" marL="870726" indent="-506236" defTabSz="673655">
              <a:defRPr sz="4100"/>
            </a:pPr>
            <a:r>
              <a:t>Experimental methods for structure determination</a:t>
            </a:r>
          </a:p>
          <a:p>
            <a:pPr lvl="2" marL="1235216" indent="-506236" defTabSz="673655">
              <a:defRPr sz="4100"/>
            </a:pPr>
            <a:r>
              <a:t>X-ray crystallography</a:t>
            </a:r>
          </a:p>
          <a:p>
            <a:pPr lvl="2" marL="1235216" indent="-506236" defTabSz="673655">
              <a:defRPr sz="4100"/>
            </a:pPr>
            <a:r>
              <a:t>Nuclear magnetic resonance (NMR)</a:t>
            </a:r>
          </a:p>
          <a:p>
            <a:pPr lvl="2" marL="1235216" indent="-506236" defTabSz="673655">
              <a:defRPr sz="4100"/>
            </a:pPr>
            <a:r>
              <a:t>Cryogenic Electron Microscopy (Cryo-EM)</a:t>
            </a:r>
          </a:p>
          <a:p>
            <a:pPr marL="506236" indent="-506236" defTabSz="673655">
              <a:defRPr sz="4100"/>
            </a:pPr>
            <a:r>
              <a:t>At the end of this lecture, you should be able to answer the following questions:</a:t>
            </a:r>
          </a:p>
          <a:p>
            <a:pPr lvl="2" marL="1235216" indent="-506236" defTabSz="673655">
              <a:defRPr sz="4100"/>
            </a:pPr>
            <a:r>
              <a:t>What are the major ways in which we obtain the structures used for molecular modeling?</a:t>
            </a:r>
          </a:p>
          <a:p>
            <a:pPr lvl="2" marL="1235216" indent="-506236" defTabSz="673655">
              <a:defRPr sz="4100"/>
            </a:pPr>
            <a:r>
              <a:t>What are the relative benefits and drawbacks of each technique?</a:t>
            </a:r>
          </a:p>
          <a:p>
            <a:pPr marL="506236" indent="-506236" defTabSz="673655">
              <a:defRPr sz="4100"/>
            </a:pPr>
            <a:r>
              <a:t>based on a lecture by Andy Howard (Summer 2021) adapted by Jennifer Sorescu (Spring 2022)</a:t>
            </a:r>
          </a:p>
        </p:txBody>
      </p:sp>
      <p:sp>
        <p:nvSpPr>
          <p:cNvPr id="14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7">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47">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47">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47">
                                            <p:txEl>
                                              <p:pRg st="6" end="6"/>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1" fill="hold">
                                  <p:stCondLst>
                                    <p:cond delay="0"/>
                                  </p:stCondLst>
                                  <p:iterate type="el" backwards="0">
                                    <p:tmAbs val="0"/>
                                  </p:iterate>
                                  <p:childTnLst>
                                    <p:set>
                                      <p:cBhvr>
                                        <p:cTn id="31" fill="hold"/>
                                        <p:tgtEl>
                                          <p:spTgt spid="147">
                                            <p:txEl>
                                              <p:pRg st="7" end="7"/>
                                            </p:txEl>
                                          </p:spTgt>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 fill="hold">
                                  <p:stCondLst>
                                    <p:cond delay="0"/>
                                  </p:stCondLst>
                                  <p:iterate type="el" backwards="0">
                                    <p:tmAbs val="0"/>
                                  </p:iterate>
                                  <p:childTnLst>
                                    <p:set>
                                      <p:cBhvr>
                                        <p:cTn id="34" fill="hold"/>
                                        <p:tgtEl>
                                          <p:spTgt spid="147">
                                            <p:txEl>
                                              <p:pRg st="8" end="8"/>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147">
                                            <p:txEl>
                                              <p:pRg st="9" end="9"/>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147">
                                            <p:txEl>
                                              <p:pRg st="10" end="10"/>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14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7"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xperimental methods for structure determination"/>
          <p:cNvSpPr txBox="1"/>
          <p:nvPr>
            <p:ph type="title"/>
          </p:nvPr>
        </p:nvSpPr>
        <p:spPr>
          <a:prstGeom prst="rect">
            <a:avLst/>
          </a:prstGeom>
        </p:spPr>
        <p:txBody>
          <a:bodyPr/>
          <a:lstStyle/>
          <a:p>
            <a:pPr/>
            <a:r>
              <a:t>Experimental methods for structure determination</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X-ray Crystallography"/>
          <p:cNvSpPr txBox="1"/>
          <p:nvPr>
            <p:ph type="title"/>
          </p:nvPr>
        </p:nvSpPr>
        <p:spPr>
          <a:prstGeom prst="rect">
            <a:avLst/>
          </a:prstGeom>
        </p:spPr>
        <p:txBody>
          <a:bodyPr/>
          <a:lstStyle/>
          <a:p>
            <a:pPr/>
            <a:r>
              <a:t>X-ray Crystallography</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Crystals…"/>
          <p:cNvSpPr txBox="1"/>
          <p:nvPr>
            <p:ph type="body" sz="half" idx="4294967295"/>
          </p:nvPr>
        </p:nvSpPr>
        <p:spPr>
          <a:xfrm>
            <a:off x="873720" y="2836662"/>
            <a:ext cx="22618701" cy="5832876"/>
          </a:xfrm>
          <a:prstGeom prst="rect">
            <a:avLst/>
          </a:prstGeom>
        </p:spPr>
        <p:txBody>
          <a:bodyPr/>
          <a:lstStyle/>
          <a:p>
            <a:pPr marL="584270" indent="-584270" defTabSz="416052">
              <a:defRPr sz="4732"/>
            </a:pPr>
            <a:r>
              <a:t>Crystals </a:t>
            </a:r>
          </a:p>
          <a:p>
            <a:pPr lvl="1" marL="988765" indent="-584270" defTabSz="416052">
              <a:defRPr sz="4732"/>
            </a:pPr>
            <a:r>
              <a:t>Translationally ordered arrays of molecules</a:t>
            </a:r>
          </a:p>
          <a:p>
            <a:pPr lvl="1" marL="988765" indent="-584270" defTabSz="416052">
              <a:defRPr sz="4732"/>
            </a:pPr>
            <a:r>
              <a:t>Most solids are crystalline</a:t>
            </a:r>
          </a:p>
          <a:p>
            <a:pPr lvl="1" marL="988765" indent="-584270" defTabSz="416052">
              <a:defRPr sz="4732"/>
            </a:pPr>
            <a:r>
              <a:t>Distances between atoms and orientations are similar for each unit cell</a:t>
            </a:r>
          </a:p>
          <a:p>
            <a:pPr marL="584270" indent="-584270" defTabSz="416052">
              <a:defRPr sz="4732"/>
            </a:pPr>
            <a:r>
              <a:t>X-rays are deflected by electrons</a:t>
            </a:r>
          </a:p>
          <a:p>
            <a:pPr marL="584270" indent="-584270" defTabSz="416052">
              <a:defRPr sz="4732"/>
            </a:pPr>
            <a:r>
              <a:t>A crystal causes interference between X-rays, leading to spots (Bragg reflections)</a:t>
            </a:r>
          </a:p>
          <a:p>
            <a:pPr marL="584270" indent="-584270" defTabSz="416052">
              <a:defRPr sz="4732"/>
            </a:pPr>
            <a:r>
              <a:t>Atomic model inferred from diffraction patterns at different angles</a:t>
            </a:r>
          </a:p>
        </p:txBody>
      </p:sp>
      <p:pic>
        <p:nvPicPr>
          <p:cNvPr id="204" name="Screen Shot 2022-03-06 at 7.07.40 PM.png" descr="Screen Shot 2022-03-06 at 7.07.40 PM.png"/>
          <p:cNvPicPr>
            <a:picLocks noChangeAspect="1"/>
          </p:cNvPicPr>
          <p:nvPr/>
        </p:nvPicPr>
        <p:blipFill>
          <a:blip r:embed="rId2">
            <a:extLst/>
          </a:blip>
          <a:stretch>
            <a:fillRect/>
          </a:stretch>
        </p:blipFill>
        <p:spPr>
          <a:xfrm>
            <a:off x="600188" y="8676693"/>
            <a:ext cx="9258301" cy="3568701"/>
          </a:xfrm>
          <a:prstGeom prst="rect">
            <a:avLst/>
          </a:prstGeom>
          <a:ln w="12700">
            <a:miter lim="400000"/>
          </a:ln>
        </p:spPr>
      </p:pic>
      <p:sp>
        <p:nvSpPr>
          <p:cNvPr id="205" name="https://dasher.wustl.edu/bio5325/lectures/lecture-24.pdf"/>
          <p:cNvSpPr txBox="1"/>
          <p:nvPr/>
        </p:nvSpPr>
        <p:spPr>
          <a:xfrm>
            <a:off x="241474" y="13055004"/>
            <a:ext cx="5759848"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https://dasher.wustl.edu/bio5325/lectures/lecture-24.pdf</a:t>
            </a:r>
          </a:p>
        </p:txBody>
      </p:sp>
      <p:pic>
        <p:nvPicPr>
          <p:cNvPr id="206" name="Image" descr="Image"/>
          <p:cNvPicPr>
            <a:picLocks noChangeAspect="1"/>
          </p:cNvPicPr>
          <p:nvPr/>
        </p:nvPicPr>
        <p:blipFill>
          <a:blip r:embed="rId3">
            <a:extLst/>
          </a:blip>
          <a:stretch>
            <a:fillRect/>
          </a:stretch>
        </p:blipFill>
        <p:spPr>
          <a:xfrm>
            <a:off x="13308800" y="8843866"/>
            <a:ext cx="9525001" cy="44941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0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nefits and Drawbacks"/>
          <p:cNvSpPr txBox="1"/>
          <p:nvPr>
            <p:ph type="title"/>
          </p:nvPr>
        </p:nvSpPr>
        <p:spPr>
          <a:xfrm>
            <a:off x="635000" y="635000"/>
            <a:ext cx="16192911" cy="2540000"/>
          </a:xfrm>
          <a:prstGeom prst="rect">
            <a:avLst/>
          </a:prstGeom>
        </p:spPr>
        <p:txBody>
          <a:bodyPr/>
          <a:lstStyle>
            <a:lvl1pPr defTabSz="796885">
              <a:defRPr sz="10864"/>
            </a:lvl1pPr>
          </a:lstStyle>
          <a:p>
            <a:pPr/>
            <a:r>
              <a:t>Benefits and Drawbacks</a:t>
            </a:r>
          </a:p>
        </p:txBody>
      </p:sp>
      <p:sp>
        <p:nvSpPr>
          <p:cNvPr id="209" name="Benefits…"/>
          <p:cNvSpPr txBox="1"/>
          <p:nvPr>
            <p:ph type="body" idx="1"/>
          </p:nvPr>
        </p:nvSpPr>
        <p:spPr>
          <a:xfrm>
            <a:off x="635000" y="3175000"/>
            <a:ext cx="15872401" cy="9842500"/>
          </a:xfrm>
          <a:prstGeom prst="rect">
            <a:avLst/>
          </a:prstGeom>
        </p:spPr>
        <p:txBody>
          <a:bodyPr/>
          <a:lstStyle/>
          <a:p>
            <a:pPr marL="518583" indent="-518583" defTabSz="690086">
              <a:defRPr sz="4200"/>
            </a:pPr>
            <a:r>
              <a:t>Benefits</a:t>
            </a:r>
          </a:p>
          <a:p>
            <a:pPr lvl="1" marL="891963" indent="-518583" defTabSz="690086">
              <a:defRPr sz="4200"/>
            </a:pPr>
            <a:r>
              <a:t>High resolution possible</a:t>
            </a:r>
          </a:p>
          <a:p>
            <a:pPr lvl="1" marL="891963" indent="-518583" defTabSz="690086">
              <a:defRPr sz="4200"/>
            </a:pPr>
            <a:r>
              <a:t>High-throughput facilities, e.g. Advanced Light Source at Argonne National Laboratory</a:t>
            </a:r>
          </a:p>
          <a:p>
            <a:pPr lvl="1" marL="891963" indent="-518583" defTabSz="690086">
              <a:defRPr sz="4200"/>
            </a:pPr>
            <a:r>
              <a:t>Ordered waters can be observed</a:t>
            </a:r>
          </a:p>
          <a:p>
            <a:pPr marL="518583" indent="-518583" defTabSz="690086">
              <a:defRPr sz="4200"/>
            </a:pPr>
          </a:p>
          <a:p>
            <a:pPr marL="518583" indent="-518583" defTabSz="690086">
              <a:defRPr sz="4200"/>
            </a:pPr>
            <a:r>
              <a:t>Drawbacks</a:t>
            </a:r>
          </a:p>
          <a:p>
            <a:pPr lvl="1" marL="891963" indent="-518583" defTabSz="690086">
              <a:defRPr sz="4200"/>
            </a:pPr>
            <a:r>
              <a:t>Macromolecule(s) need to be crystallized</a:t>
            </a:r>
          </a:p>
          <a:p>
            <a:pPr lvl="2" marL="1265343" indent="-518583" defTabSz="690086">
              <a:defRPr sz="4200"/>
            </a:pPr>
            <a:r>
              <a:t>Can require specific conditions, e.g. &gt;95% purity</a:t>
            </a:r>
          </a:p>
          <a:p>
            <a:pPr lvl="2" marL="1265343" indent="-518583" defTabSz="690086">
              <a:defRPr sz="4200"/>
            </a:pPr>
            <a:r>
              <a:t>May require special construct</a:t>
            </a:r>
          </a:p>
          <a:p>
            <a:pPr lvl="1" marL="891963" indent="-518583" defTabSz="690086">
              <a:defRPr sz="4200"/>
            </a:pPr>
            <a:r>
              <a:t>Crystal contacts may impact structure, but </a:t>
            </a:r>
          </a:p>
          <a:p>
            <a:pPr lvl="2" marL="1265343" indent="-518583" defTabSz="690086">
              <a:defRPr sz="4200"/>
            </a:pPr>
            <a:r>
              <a:t>crystalline proteins still have biological activity</a:t>
            </a:r>
          </a:p>
          <a:p>
            <a:pPr lvl="2" marL="1265343" indent="-518583" defTabSz="690086">
              <a:defRPr sz="4200"/>
            </a:pPr>
            <a:r>
              <a:t>contacts have less influence on the interior than surface</a:t>
            </a:r>
          </a:p>
          <a:p>
            <a:pPr lvl="1" marL="891963" indent="-518583" defTabSz="690086">
              <a:defRPr sz="4200"/>
            </a:pPr>
            <a:r>
              <a:t>Usually, but not always, collected at low temperature</a:t>
            </a:r>
          </a:p>
          <a:p>
            <a:pPr lvl="1" marL="891963" indent="-518583" defTabSz="690086">
              <a:defRPr sz="4200"/>
            </a:pPr>
            <a:r>
              <a:t>Hydrogen, and thus protonation, usually unavailable</a:t>
            </a:r>
          </a:p>
        </p:txBody>
      </p:sp>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3" name="Group"/>
          <p:cNvGrpSpPr/>
          <p:nvPr/>
        </p:nvGrpSpPr>
        <p:grpSpPr>
          <a:xfrm>
            <a:off x="17744433" y="7620000"/>
            <a:ext cx="5800903" cy="5478823"/>
            <a:chOff x="0" y="0"/>
            <a:chExt cx="5800902" cy="5478822"/>
          </a:xfrm>
        </p:grpSpPr>
        <p:pic>
          <p:nvPicPr>
            <p:cNvPr id="211" name="Image" descr="Image"/>
            <p:cNvPicPr>
              <a:picLocks noChangeAspect="1"/>
            </p:cNvPicPr>
            <p:nvPr/>
          </p:nvPicPr>
          <p:blipFill>
            <a:blip r:embed="rId2">
              <a:extLst/>
            </a:blip>
            <a:stretch>
              <a:fillRect/>
            </a:stretch>
          </p:blipFill>
          <p:spPr>
            <a:xfrm>
              <a:off x="1305567" y="0"/>
              <a:ext cx="3189768" cy="5080000"/>
            </a:xfrm>
            <a:prstGeom prst="rect">
              <a:avLst/>
            </a:prstGeom>
            <a:ln w="12700" cap="flat">
              <a:noFill/>
              <a:miter lim="400000"/>
            </a:ln>
            <a:effectLst/>
          </p:spPr>
        </p:pic>
        <p:sp>
          <p:nvSpPr>
            <p:cNvPr id="212" name="https://www.umass.edu/microbio/chime/pe_beta/pe/protexpl/xtlcon.htm"/>
            <p:cNvSpPr txBox="1"/>
            <p:nvPr/>
          </p:nvSpPr>
          <p:spPr>
            <a:xfrm>
              <a:off x="-1" y="5120047"/>
              <a:ext cx="5800904"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https://www.umass.edu/microbio/chime/pe_beta/pe/protexpl/xtlcon.htm</a:t>
              </a:r>
            </a:p>
          </p:txBody>
        </p:sp>
      </p:grpSp>
      <p:grpSp>
        <p:nvGrpSpPr>
          <p:cNvPr id="216" name="Group"/>
          <p:cNvGrpSpPr/>
          <p:nvPr/>
        </p:nvGrpSpPr>
        <p:grpSpPr>
          <a:xfrm>
            <a:off x="17057927" y="400484"/>
            <a:ext cx="7173787" cy="6779128"/>
            <a:chOff x="0" y="0"/>
            <a:chExt cx="7173786" cy="6779127"/>
          </a:xfrm>
        </p:grpSpPr>
        <p:pic>
          <p:nvPicPr>
            <p:cNvPr id="214" name="Image" descr="Image"/>
            <p:cNvPicPr>
              <a:picLocks noChangeAspect="1"/>
            </p:cNvPicPr>
            <p:nvPr/>
          </p:nvPicPr>
          <p:blipFill>
            <a:blip r:embed="rId3">
              <a:extLst/>
            </a:blip>
            <a:srcRect l="54146" t="0" r="0" b="53672"/>
            <a:stretch>
              <a:fillRect/>
            </a:stretch>
          </p:blipFill>
          <p:spPr>
            <a:xfrm>
              <a:off x="0" y="0"/>
              <a:ext cx="7173787" cy="6354322"/>
            </a:xfrm>
            <a:prstGeom prst="rect">
              <a:avLst/>
            </a:prstGeom>
            <a:ln w="12700" cap="flat">
              <a:noFill/>
              <a:miter lim="400000"/>
            </a:ln>
            <a:effectLst/>
          </p:spPr>
        </p:pic>
        <p:sp>
          <p:nvSpPr>
            <p:cNvPr id="215" name="https://www.mdpi.com/1420-3049/25/5/1030/htm#"/>
            <p:cNvSpPr txBox="1"/>
            <p:nvPr/>
          </p:nvSpPr>
          <p:spPr>
            <a:xfrm>
              <a:off x="1532743" y="6420352"/>
              <a:ext cx="4108426"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https://www.mdpi.com/1420-3049/25/5/1030/htm#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9">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2" fill="hold">
                                  <p:stCondLst>
                                    <p:cond delay="0"/>
                                  </p:stCondLst>
                                  <p:iterate type="el" backwards="0">
                                    <p:tmAbs val="0"/>
                                  </p:iterate>
                                  <p:childTnLst>
                                    <p:set>
                                      <p:cBhvr>
                                        <p:cTn id="23" fill="hold"/>
                                        <p:tgtEl>
                                          <p:spTgt spid="216"/>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0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0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209">
                                            <p:txEl>
                                              <p:pRg st="6" end="6"/>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209">
                                            <p:txEl>
                                              <p:pRg st="7" end="7"/>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20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09">
                                            <p:txEl>
                                              <p:pRg st="9" end="9"/>
                                            </p:txEl>
                                          </p:spTgt>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 fill="hold">
                                  <p:stCondLst>
                                    <p:cond delay="0"/>
                                  </p:stCondLst>
                                  <p:iterate type="el" backwards="0">
                                    <p:tmAbs val="0"/>
                                  </p:iterate>
                                  <p:childTnLst>
                                    <p:set>
                                      <p:cBhvr>
                                        <p:cTn id="47" fill="hold"/>
                                        <p:tgtEl>
                                          <p:spTgt spid="209">
                                            <p:txEl>
                                              <p:pRg st="10" end="10"/>
                                            </p:txEl>
                                          </p:spTgt>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 fill="hold">
                                  <p:stCondLst>
                                    <p:cond delay="0"/>
                                  </p:stCondLst>
                                  <p:iterate type="el" backwards="0">
                                    <p:tmAbs val="0"/>
                                  </p:iterate>
                                  <p:childTnLst>
                                    <p:set>
                                      <p:cBhvr>
                                        <p:cTn id="50" fill="hold"/>
                                        <p:tgtEl>
                                          <p:spTgt spid="209">
                                            <p:txEl>
                                              <p:pRg st="11" end="11"/>
                                            </p:txEl>
                                          </p:spTgt>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3" fill="hold">
                                  <p:stCondLst>
                                    <p:cond delay="0"/>
                                  </p:stCondLst>
                                  <p:iterate type="el" backwards="0">
                                    <p:tmAbs val="0"/>
                                  </p:iterate>
                                  <p:childTnLst>
                                    <p:set>
                                      <p:cBhvr>
                                        <p:cTn id="53" fill="hold"/>
                                        <p:tgtEl>
                                          <p:spTgt spid="2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 fill="hold">
                                  <p:stCondLst>
                                    <p:cond delay="0"/>
                                  </p:stCondLst>
                                  <p:iterate type="el" backwards="0">
                                    <p:tmAbs val="0"/>
                                  </p:iterate>
                                  <p:childTnLst>
                                    <p:set>
                                      <p:cBhvr>
                                        <p:cTn id="57" fill="hold"/>
                                        <p:tgtEl>
                                          <p:spTgt spid="209">
                                            <p:txEl>
                                              <p:pRg st="12" end="1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 fill="hold">
                                  <p:stCondLst>
                                    <p:cond delay="0"/>
                                  </p:stCondLst>
                                  <p:iterate type="el" backwards="0">
                                    <p:tmAbs val="0"/>
                                  </p:iterate>
                                  <p:childTnLst>
                                    <p:set>
                                      <p:cBhvr>
                                        <p:cTn id="61" fill="hold"/>
                                        <p:tgtEl>
                                          <p:spTgt spid="209">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3"/>
      <p:bldP build="p" bldLvl="5" animBg="1" rev="0" advAuto="0" spid="209" grpId="1"/>
      <p:bldP build="whole" bldLvl="1" animBg="1" rev="0" advAuto="0" spid="216"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Nuclear Magnetic Resonance"/>
          <p:cNvSpPr txBox="1"/>
          <p:nvPr>
            <p:ph type="title"/>
          </p:nvPr>
        </p:nvSpPr>
        <p:spPr>
          <a:prstGeom prst="rect">
            <a:avLst/>
          </a:prstGeom>
        </p:spPr>
        <p:txBody>
          <a:bodyPr/>
          <a:lstStyle/>
          <a:p>
            <a:pPr/>
            <a:r>
              <a:t>Nuclear Magnetic Resonance</a:t>
            </a:r>
          </a:p>
        </p:txBody>
      </p:sp>
      <p:sp>
        <p:nvSpPr>
          <p:cNvPr id="219" name="uses a large magnet to probe spin properties of atomic nuclei…"/>
          <p:cNvSpPr txBox="1"/>
          <p:nvPr>
            <p:ph type="body" sz="half" idx="1"/>
          </p:nvPr>
        </p:nvSpPr>
        <p:spPr>
          <a:prstGeom prst="rect">
            <a:avLst/>
          </a:prstGeom>
        </p:spPr>
        <p:txBody>
          <a:bodyPr/>
          <a:lstStyle/>
          <a:p>
            <a:pPr/>
            <a:r>
              <a:t>uses a large magnet to probe spin properties of atomic nuclei </a:t>
            </a:r>
          </a:p>
          <a:p>
            <a:pPr/>
            <a:r>
              <a:t>like other spectroscopies, uses electromagnetic radiation (radio waves) to promote transitions between energy levels</a:t>
            </a:r>
          </a:p>
          <a:p>
            <a:pPr/>
          </a:p>
          <a:p>
            <a:pPr/>
            <a:r>
              <a:t>resonant frequency proportional to strength of magnetic field</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 name="Group"/>
          <p:cNvGrpSpPr/>
          <p:nvPr/>
        </p:nvGrpSpPr>
        <p:grpSpPr>
          <a:xfrm>
            <a:off x="13591148" y="3248300"/>
            <a:ext cx="9024877" cy="9695901"/>
            <a:chOff x="0" y="0"/>
            <a:chExt cx="9024875" cy="9695899"/>
          </a:xfrm>
        </p:grpSpPr>
        <p:pic>
          <p:nvPicPr>
            <p:cNvPr id="221" name="Image" descr="Image"/>
            <p:cNvPicPr>
              <a:picLocks noChangeAspect="1"/>
            </p:cNvPicPr>
            <p:nvPr/>
          </p:nvPicPr>
          <p:blipFill>
            <a:blip r:embed="rId2">
              <a:extLst/>
            </a:blip>
            <a:stretch>
              <a:fillRect/>
            </a:stretch>
          </p:blipFill>
          <p:spPr>
            <a:xfrm>
              <a:off x="1013851" y="0"/>
              <a:ext cx="6997173" cy="9329564"/>
            </a:xfrm>
            <a:prstGeom prst="rect">
              <a:avLst/>
            </a:prstGeom>
            <a:ln w="12700" cap="flat">
              <a:noFill/>
              <a:miter lim="400000"/>
            </a:ln>
            <a:effectLst/>
          </p:spPr>
        </p:pic>
        <p:sp>
          <p:nvSpPr>
            <p:cNvPr id="222" name="https://en.wikipedia.org/wiki/Nuclear_magnetic_resonance#/media/File:700_lab_fix.JPG"/>
            <p:cNvSpPr txBox="1"/>
            <p:nvPr/>
          </p:nvSpPr>
          <p:spPr>
            <a:xfrm>
              <a:off x="0" y="9273624"/>
              <a:ext cx="9024876"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https://en.wikipedia.org/wiki/Nuclear_magnetic_resonance#/media/File:700_lab_fix.JPG</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Nuclear Spin"/>
          <p:cNvSpPr txBox="1"/>
          <p:nvPr>
            <p:ph type="title"/>
          </p:nvPr>
        </p:nvSpPr>
        <p:spPr>
          <a:prstGeom prst="rect">
            <a:avLst/>
          </a:prstGeom>
        </p:spPr>
        <p:txBody>
          <a:bodyPr/>
          <a:lstStyle/>
          <a:p>
            <a:pPr/>
            <a:r>
              <a:t>Nuclear Spin</a:t>
            </a:r>
          </a:p>
        </p:txBody>
      </p:sp>
      <p:sp>
        <p:nvSpPr>
          <p:cNvPr id="226" name="Like electrons, nuclei have spin…"/>
          <p:cNvSpPr txBox="1"/>
          <p:nvPr>
            <p:ph type="body" sz="half" idx="1"/>
          </p:nvPr>
        </p:nvSpPr>
        <p:spPr>
          <a:xfrm>
            <a:off x="635000" y="3175000"/>
            <a:ext cx="12452135" cy="9842500"/>
          </a:xfrm>
          <a:prstGeom prst="rect">
            <a:avLst/>
          </a:prstGeom>
        </p:spPr>
        <p:txBody>
          <a:bodyPr/>
          <a:lstStyle/>
          <a:p>
            <a:pPr/>
            <a:r>
              <a:t>Like electrons, nuclei have spin</a:t>
            </a:r>
          </a:p>
          <a:p>
            <a:pPr/>
            <a:r>
              <a:t>Quantum numbers</a:t>
            </a:r>
          </a:p>
          <a:p>
            <a:pPr lvl="1"/>
            <a:r>
              <a:t>I for spin</a:t>
            </a:r>
          </a:p>
          <a:p>
            <a:pPr lvl="1"/>
            <a:r>
              <a:t>m for spin in a magnetic field</a:t>
            </a:r>
          </a:p>
          <a:p>
            <a:pPr/>
            <a:r>
              <a:t>If the number of protons and neutrons </a:t>
            </a:r>
          </a:p>
          <a:p>
            <a:pPr lvl="1"/>
            <a:r>
              <a:t>is even, zero spin</a:t>
            </a:r>
          </a:p>
          <a:p>
            <a:pPr lvl="1"/>
            <a:r>
              <a:t>is odd, non-zero spin</a:t>
            </a:r>
          </a:p>
          <a:p>
            <a:pPr/>
            <a:r>
              <a:t>If non-zero spin, </a:t>
            </a:r>
          </a:p>
          <a:p>
            <a:pPr lvl="1"/>
            <a:r>
              <a:t>nucleus has magnetic moment </a:t>
            </a:r>
            <a14:m>
              <m:oMath>
                <m:r>
                  <a:rPr xmlns:a="http://schemas.openxmlformats.org/drawingml/2006/main" sz="6100" i="1">
                    <a:solidFill>
                      <a:srgbClr val="000000"/>
                    </a:solidFill>
                    <a:latin typeface="Cambria Math" panose="02040503050406030204" pitchFamily="18" charset="0"/>
                  </a:rPr>
                  <m:t>μ</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γ</m:t>
                </m:r>
                <m:r>
                  <a:rPr xmlns:a="http://schemas.openxmlformats.org/drawingml/2006/main" sz="6100" i="1">
                    <a:solidFill>
                      <a:srgbClr val="000000"/>
                    </a:solidFill>
                    <a:latin typeface="Cambria Math" panose="02040503050406030204" pitchFamily="18" charset="0"/>
                  </a:rPr>
                  <m:t>I</m:t>
                </m:r>
              </m:oMath>
            </a14:m>
            <a:r>
              <a:t>, where </a:t>
            </a:r>
            <a14:m>
              <m:oMath>
                <m:r>
                  <a:rPr xmlns:a="http://schemas.openxmlformats.org/drawingml/2006/main" sz="6100" i="1">
                    <a:solidFill>
                      <a:srgbClr val="000000"/>
                    </a:solidFill>
                    <a:latin typeface="Cambria Math" panose="02040503050406030204" pitchFamily="18" charset="0"/>
                  </a:rPr>
                  <m:t>γ</m:t>
                </m:r>
              </m:oMath>
            </a14:m>
            <a:r>
              <a:t> is a gyromagnetic ratio, that depends on the nucleus</a:t>
            </a:r>
          </a:p>
        </p:txBody>
      </p:sp>
      <p:sp>
        <p:nvSpPr>
          <p:cNvPr id="2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0" name="Group"/>
          <p:cNvGrpSpPr/>
          <p:nvPr/>
        </p:nvGrpSpPr>
        <p:grpSpPr>
          <a:xfrm>
            <a:off x="13309961" y="4156347"/>
            <a:ext cx="10543240" cy="7879805"/>
            <a:chOff x="0" y="12700"/>
            <a:chExt cx="10543239" cy="7879804"/>
          </a:xfrm>
        </p:grpSpPr>
        <p:graphicFrame>
          <p:nvGraphicFramePr>
            <p:cNvPr id="228" name="Table 1"/>
            <p:cNvGraphicFramePr/>
            <p:nvPr/>
          </p:nvGraphicFramePr>
          <p:xfrm>
            <a:off x="23979" y="12700"/>
            <a:ext cx="6350001" cy="55880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23820"/>
                  <a:gridCol w="2623820"/>
                  <a:gridCol w="2623820"/>
                  <a:gridCol w="2623820"/>
                </a:tblGrid>
                <a:tr h="858520">
                  <a:tc>
                    <a:txBody>
                      <a:bodyPr/>
                      <a:lstStyle/>
                      <a:p>
                        <a:pPr>
                          <a:defRPr sz="1800"/>
                        </a:pPr>
                        <a:r>
                          <a:rPr sz="2400">
                            <a:sym typeface="Helvetica Light"/>
                          </a:rPr>
                          <a:t>Nuclei</a:t>
                        </a:r>
                      </a:p>
                    </a:txBody>
                    <a:tcPr marL="60960" marR="60960" marT="60960" marB="60960" anchor="ctr" anchorCtr="0" horzOverflow="overflow">
                      <a:solidFill>
                        <a:srgbClr val="E5F5FE"/>
                      </a:solidFill>
                    </a:tcPr>
                  </a:tc>
                  <a:tc>
                    <a:txBody>
                      <a:bodyPr/>
                      <a:lstStyle/>
                      <a:p>
                        <a:pPr>
                          <a:defRPr sz="1800"/>
                        </a:pPr>
                        <a:r>
                          <a:rPr sz="2400">
                            <a:sym typeface="Helvetica Light"/>
                          </a:rPr>
                          <a:t>Spin</a:t>
                        </a:r>
                      </a:p>
                    </a:txBody>
                    <a:tcPr marL="60960" marR="60960" marT="60960" marB="60960" anchor="ctr" anchorCtr="0" horzOverflow="overflow">
                      <a:solidFill>
                        <a:srgbClr val="E5F5FE"/>
                      </a:solidFill>
                    </a:tcPr>
                  </a:tc>
                  <a:tc>
                    <a:txBody>
                      <a:bodyPr/>
                      <a:lstStyle/>
                      <a:p>
                        <a:pPr>
                          <a:defRPr sz="1800"/>
                        </a:pPr>
                        <a:r>
                          <a:rPr sz="2400">
                            <a:sym typeface="Helvetica Light"/>
                          </a:rPr>
                          <a:t>Gyromagetic Ratio (MHz/T)</a:t>
                        </a:r>
                      </a:p>
                    </a:txBody>
                    <a:tcPr marL="60960" marR="60960" marT="60960" marB="60960" anchor="ctr" anchorCtr="0" horzOverflow="overflow">
                      <a:solidFill>
                        <a:srgbClr val="E5F5FE"/>
                      </a:solidFill>
                    </a:tcPr>
                  </a:tc>
                  <a:tc>
                    <a:txBody>
                      <a:bodyPr/>
                      <a:lstStyle/>
                      <a:p>
                        <a:pPr>
                          <a:defRPr sz="1800"/>
                        </a:pPr>
                        <a:r>
                          <a:rPr sz="2400">
                            <a:sym typeface="Helvetica Light"/>
                          </a:rPr>
                          <a:t>Natural Abundance (%)</a:t>
                        </a:r>
                      </a:p>
                    </a:txBody>
                    <a:tcPr marL="60960" marR="60960" marT="60960" marB="60960" anchor="ctr" anchorCtr="0" horzOverflow="overflow">
                      <a:solidFill>
                        <a:srgbClr val="E5F5FE"/>
                      </a:solidFill>
                    </a:tcPr>
                  </a:tc>
                </a:tr>
                <a:tr h="558800">
                  <a:tc>
                    <a:txBody>
                      <a:bodyPr/>
                      <a:lstStyle/>
                      <a:p>
                        <a:pPr>
                          <a:defRPr sz="1800"/>
                        </a:pPr>
                        <a:r>
                          <a:rPr sz="2400">
                            <a:sym typeface="Helvetica Light"/>
                          </a:rPr>
                          <a:t>1H</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42.576</a:t>
                        </a:r>
                      </a:p>
                    </a:txBody>
                    <a:tcPr marL="60960" marR="60960" marT="60960" marB="60960" anchor="ctr" anchorCtr="0" horzOverflow="overflow"/>
                  </a:tc>
                  <a:tc>
                    <a:txBody>
                      <a:bodyPr/>
                      <a:lstStyle/>
                      <a:p>
                        <a:pPr>
                          <a:defRPr sz="1800"/>
                        </a:pPr>
                        <a:r>
                          <a:rPr sz="2400">
                            <a:sym typeface="Helvetica Light"/>
                          </a:rPr>
                          <a:t>99.9985</a:t>
                        </a:r>
                      </a:p>
                    </a:txBody>
                    <a:tcPr marL="60960" marR="60960" marT="60960" marB="60960" anchor="ctr" anchorCtr="0" horzOverflow="overflow"/>
                  </a:tc>
                </a:tr>
                <a:tr h="558800">
                  <a:tc>
                    <a:txBody>
                      <a:bodyPr/>
                      <a:lstStyle/>
                      <a:p>
                        <a:pPr>
                          <a:defRPr sz="1800"/>
                        </a:pPr>
                        <a:r>
                          <a:rPr sz="2400">
                            <a:sym typeface="Helvetica Light"/>
                          </a:rPr>
                          <a:t>13C</a:t>
                        </a:r>
                      </a:p>
                    </a:txBody>
                    <a:tcPr marL="60960" marR="60960" marT="60960" marB="60960" anchor="ctr" anchorCtr="0" horzOverflow="overflow">
                      <a:solidFill>
                        <a:srgbClr val="EFEFEF"/>
                      </a:solidFill>
                    </a:tcPr>
                  </a:tc>
                  <a:tc>
                    <a:txBody>
                      <a:bodyPr/>
                      <a:lstStyle/>
                      <a:p>
                        <a:pPr>
                          <a:defRPr sz="1800"/>
                        </a:pPr>
                        <a:r>
                          <a:rPr sz="2400">
                            <a:sym typeface="Helvetica Light"/>
                          </a:rPr>
                          <a:t>1/2</a:t>
                        </a:r>
                      </a:p>
                    </a:txBody>
                    <a:tcPr marL="60960" marR="60960" marT="60960" marB="60960" anchor="ctr" anchorCtr="0" horzOverflow="overflow">
                      <a:solidFill>
                        <a:srgbClr val="EFEFEF"/>
                      </a:solidFill>
                    </a:tcPr>
                  </a:tc>
                  <a:tc>
                    <a:txBody>
                      <a:bodyPr/>
                      <a:lstStyle/>
                      <a:p>
                        <a:pPr>
                          <a:defRPr sz="1800"/>
                        </a:pPr>
                        <a:r>
                          <a:rPr sz="2400">
                            <a:sym typeface="Helvetica Light"/>
                          </a:rPr>
                          <a:t>10.705</a:t>
                        </a:r>
                      </a:p>
                    </a:txBody>
                    <a:tcPr marL="60960" marR="60960" marT="60960" marB="60960" anchor="ctr" anchorCtr="0" horzOverflow="overflow">
                      <a:solidFill>
                        <a:srgbClr val="EFEFEF"/>
                      </a:solidFill>
                    </a:tcPr>
                  </a:tc>
                  <a:tc>
                    <a:txBody>
                      <a:bodyPr/>
                      <a:lstStyle/>
                      <a:p>
                        <a:pPr>
                          <a:defRPr sz="1800"/>
                        </a:pPr>
                        <a:r>
                          <a:rPr sz="2400">
                            <a:sym typeface="Helvetica Light"/>
                          </a:rPr>
                          <a:t>1.07</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31P</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17.235</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27Al</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11.103</a:t>
                        </a:r>
                      </a:p>
                    </a:txBody>
                    <a:tcPr marL="60960" marR="60960" marT="60960" marB="60960" anchor="ctr" anchorCtr="0" horzOverflow="overflow">
                      <a:solidFill>
                        <a:srgbClr val="EFEFEF"/>
                      </a:solidFill>
                    </a:tcPr>
                  </a:tc>
                  <a:tc>
                    <a:txBody>
                      <a:bodyPr/>
                      <a:lstStyle/>
                      <a:p>
                        <a:pPr>
                          <a:defRPr sz="1800"/>
                        </a:pPr>
                        <a:r>
                          <a:rPr sz="2400">
                            <a:sym typeface="Helvetica Light"/>
                          </a:rPr>
                          <a:t>100</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23Na</a:t>
                        </a:r>
                      </a:p>
                    </a:txBody>
                    <a:tcPr marL="60960" marR="60960" marT="60960" marB="60960" anchor="ctr" anchorCtr="0" horzOverflow="overflow"/>
                  </a:tc>
                  <a:tc>
                    <a:txBody>
                      <a:bodyPr/>
                      <a:lstStyle/>
                      <a:p>
                        <a:pPr>
                          <a:defRPr sz="1800"/>
                        </a:pPr>
                        <a:r>
                          <a:rPr sz="2400">
                            <a:sym typeface="Helvetica Light"/>
                          </a:rPr>
                          <a:t>3/2</a:t>
                        </a:r>
                      </a:p>
                    </a:txBody>
                    <a:tcPr marL="60960" marR="60960" marT="60960" marB="60960" anchor="ctr" anchorCtr="0" horzOverflow="overflow"/>
                  </a:tc>
                  <a:tc>
                    <a:txBody>
                      <a:bodyPr/>
                      <a:lstStyle/>
                      <a:p>
                        <a:pPr>
                          <a:defRPr sz="1800"/>
                        </a:pPr>
                        <a:r>
                          <a:rPr sz="2400">
                            <a:sym typeface="Helvetica Light"/>
                          </a:rPr>
                          <a:t>11.262</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7Li</a:t>
                        </a:r>
                      </a:p>
                    </a:txBody>
                    <a:tcPr marL="60960" marR="60960" marT="60960" marB="60960" anchor="ctr" anchorCtr="0" horzOverflow="overflow">
                      <a:solidFill>
                        <a:srgbClr val="EFEFEF"/>
                      </a:solidFill>
                    </a:tcPr>
                  </a:tc>
                  <a:tc>
                    <a:txBody>
                      <a:bodyPr/>
                      <a:lstStyle/>
                      <a:p>
                        <a:pPr>
                          <a:defRPr sz="1800"/>
                        </a:pPr>
                        <a:r>
                          <a:rPr sz="2400">
                            <a:sym typeface="Helvetica Light"/>
                          </a:rPr>
                          <a:t>3/2</a:t>
                        </a:r>
                      </a:p>
                    </a:txBody>
                    <a:tcPr marL="60960" marR="60960" marT="60960" marB="60960" anchor="ctr" anchorCtr="0" horzOverflow="overflow">
                      <a:solidFill>
                        <a:srgbClr val="EFEFEF"/>
                      </a:solidFill>
                    </a:tcPr>
                  </a:tc>
                  <a:tc>
                    <a:txBody>
                      <a:bodyPr/>
                      <a:lstStyle/>
                      <a:p>
                        <a:pPr>
                          <a:defRPr sz="1800"/>
                        </a:pPr>
                        <a:r>
                          <a:rPr sz="2400">
                            <a:sym typeface="Helvetica Light"/>
                          </a:rPr>
                          <a:t>16.546</a:t>
                        </a:r>
                      </a:p>
                    </a:txBody>
                    <a:tcPr marL="60960" marR="60960" marT="60960" marB="60960" anchor="ctr" anchorCtr="0" horzOverflow="overflow">
                      <a:solidFill>
                        <a:srgbClr val="EFEFEF"/>
                      </a:solidFill>
                    </a:tcPr>
                  </a:tc>
                  <a:tc>
                    <a:txBody>
                      <a:bodyPr/>
                      <a:lstStyle/>
                      <a:p>
                        <a:pPr>
                          <a:defRPr sz="1800"/>
                        </a:pPr>
                        <a:r>
                          <a:rPr sz="2400">
                            <a:sym typeface="Helvetica Light"/>
                          </a:rPr>
                          <a:t>92.41</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29Si</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-8.465</a:t>
                        </a:r>
                      </a:p>
                    </a:txBody>
                    <a:tcPr marL="60960" marR="60960" marT="60960" marB="60960" anchor="ctr" anchorCtr="0" horzOverflow="overflow"/>
                  </a:tc>
                  <a:tc>
                    <a:txBody>
                      <a:bodyPr/>
                      <a:lstStyle/>
                      <a:p>
                        <a:pPr>
                          <a:defRPr sz="1800"/>
                        </a:pPr>
                        <a:r>
                          <a:rPr sz="2400">
                            <a:sym typeface="Helvetica Light"/>
                          </a:rPr>
                          <a:t>4.68</a:t>
                        </a:r>
                      </a:p>
                    </a:txBody>
                    <a:tcPr marL="60960" marR="60960" marT="60960" marB="60960" anchor="ctr" anchorCtr="0" horzOverflow="overflow"/>
                  </a:tc>
                </a:tr>
                <a:tr h="558800">
                  <a:tc>
                    <a:txBody>
                      <a:bodyPr/>
                      <a:lstStyle/>
                      <a:p>
                        <a:pPr>
                          <a:defRPr sz="1800"/>
                        </a:pPr>
                        <a:r>
                          <a:rPr sz="2400">
                            <a:sym typeface="Helvetica Light"/>
                          </a:rPr>
                          <a:t>17O</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5.772</a:t>
                        </a:r>
                      </a:p>
                    </a:txBody>
                    <a:tcPr marL="60960" marR="60960" marT="60960" marB="60960" anchor="ctr" anchorCtr="0" horzOverflow="overflow">
                      <a:solidFill>
                        <a:srgbClr val="EFEFEF"/>
                      </a:solidFill>
                    </a:tcPr>
                  </a:tc>
                  <a:tc>
                    <a:txBody>
                      <a:bodyPr/>
                      <a:lstStyle/>
                      <a:p>
                        <a:pPr>
                          <a:defRPr sz="1800"/>
                        </a:pPr>
                        <a:r>
                          <a:rPr sz="2400">
                            <a:sym typeface="Helvetica Light"/>
                          </a:rPr>
                          <a:t>0.038</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15N</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-4.361</a:t>
                        </a:r>
                      </a:p>
                    </a:txBody>
                    <a:tcPr marL="60960" marR="60960" marT="60960" marB="60960" anchor="ctr" anchorCtr="0" horzOverflow="overflow"/>
                  </a:tc>
                  <a:tc>
                    <a:txBody>
                      <a:bodyPr/>
                      <a:lstStyle/>
                      <a:p>
                        <a:pPr>
                          <a:defRPr sz="1800"/>
                        </a:pPr>
                        <a:r>
                          <a:rPr sz="2400">
                            <a:sym typeface="Helvetica Light"/>
                          </a:rPr>
                          <a:t>0.368</a:t>
                        </a:r>
                      </a:p>
                    </a:txBody>
                    <a:tcPr marL="60960" marR="60960" marT="60960" marB="60960" anchor="ctr" anchorCtr="0" horzOverflow="overflow"/>
                  </a:tc>
                </a:tr>
              </a:tbl>
            </a:graphicData>
          </a:graphic>
        </p:graphicFrame>
        <p:sp>
          <p:nvSpPr>
            <p:cNvPr id="229" name="The gyromagnetic ratios for several common nuclei…"/>
            <p:cNvSpPr txBox="1"/>
            <p:nvPr/>
          </p:nvSpPr>
          <p:spPr>
            <a:xfrm>
              <a:off x="0" y="5870029"/>
              <a:ext cx="10543240" cy="202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The gyromagnetic ratios for several common nuclei</a:t>
              </a:r>
            </a:p>
            <a:p>
              <a:pPr>
                <a:defRPr sz="1800"/>
              </a:pPr>
            </a:p>
            <a:p>
              <a:pPr>
                <a:defRPr sz="1800"/>
              </a:pPr>
              <a:r>
                <a:t>https://chem.libretexts.org/Bookshelves/Physical_and_Theoretical_Chemistry_Textbook_Maps/Supplemental_Modules_(Physical_and_Theoretical_Chemistry)/Spectroscopy/Magnetic_Resonance_Spectroscopies/Nuclear_Magnetic_Resonance/Nuclear_Magnetic_Resonance_II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6">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26">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6">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26">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2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6">
                                            <p:txEl>
                                              <p:pRg st="7" end="7"/>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22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6" grpId="1"/>
      <p:bldP build="whole" bldLvl="1" animBg="1" rev="0" advAuto="0" spid="230"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Nuclear spin in a magnet"/>
          <p:cNvSpPr txBox="1"/>
          <p:nvPr>
            <p:ph type="title"/>
          </p:nvPr>
        </p:nvSpPr>
        <p:spPr>
          <a:prstGeom prst="rect">
            <a:avLst/>
          </a:prstGeom>
        </p:spPr>
        <p:txBody>
          <a:bodyPr/>
          <a:lstStyle/>
          <a:p>
            <a:pPr/>
            <a:r>
              <a:t>Nuclear spin in a magnet</a:t>
            </a:r>
          </a:p>
        </p:txBody>
      </p:sp>
      <p:sp>
        <p:nvSpPr>
          <p:cNvPr id="233" name="Nuclei behave as a tiny bar magnet…"/>
          <p:cNvSpPr txBox="1"/>
          <p:nvPr>
            <p:ph type="body" idx="1"/>
          </p:nvPr>
        </p:nvSpPr>
        <p:spPr>
          <a:prstGeom prst="rect">
            <a:avLst/>
          </a:prstGeom>
        </p:spPr>
        <p:txBody>
          <a:bodyPr numCol="2" spcCol="1155700"/>
          <a:lstStyle/>
          <a:p>
            <a:pPr marL="549451" indent="-549451" defTabSz="731162">
              <a:defRPr sz="4450"/>
            </a:pPr>
            <a:r>
              <a:t>Nuclei behave as a tiny bar magnet</a:t>
            </a:r>
          </a:p>
          <a:p>
            <a:pPr lvl="1" marL="945056" indent="-549451" defTabSz="731162">
              <a:defRPr sz="4450"/>
            </a:pPr>
            <a:r>
              <a:t>without magnetic field, randomly oriented</a:t>
            </a:r>
          </a:p>
          <a:p>
            <a:pPr lvl="1" marL="945056" indent="-549451" defTabSz="731162">
              <a:defRPr sz="4450"/>
            </a:pPr>
            <a:r>
              <a:t>with strong magnetic field, aligns </a:t>
            </a:r>
          </a:p>
          <a:p>
            <a:pPr lvl="2" marL="1340661" indent="-549451" defTabSz="731162">
              <a:defRPr sz="4450"/>
            </a:pPr>
            <a:r>
              <a:t>with field or (low energy)</a:t>
            </a:r>
          </a:p>
          <a:p>
            <a:pPr lvl="2" marL="1340661" indent="-549451" defTabSz="731162">
              <a:defRPr sz="4450"/>
            </a:pPr>
            <a:r>
              <a:t>against field (high energy)</a:t>
            </a:r>
          </a:p>
          <a:p>
            <a:pPr lvl="1" marL="0" indent="203454" algn="ctr" defTabSz="731162">
              <a:buSzTx/>
              <a:buNone/>
              <a:defRPr sz="4450"/>
            </a:pPr>
          </a:p>
          <a:p>
            <a:pPr lvl="1" marL="0" indent="203454" algn="ctr" defTabSz="731162">
              <a:buSzTx/>
              <a:buNone/>
              <a:defRPr sz="1602">
                <a:latin typeface="+mj-lt"/>
                <a:ea typeface="+mj-ea"/>
                <a:cs typeface="+mj-cs"/>
                <a:sym typeface="Helvetica"/>
              </a:defRPr>
            </a:pPr>
            <a:r>
              <a:t>Figure NMR.1 from </a:t>
            </a: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a:p>
            <a:pPr lvl="2" marL="1340661" indent="-549451" defTabSz="731162">
              <a:defRPr sz="4450"/>
            </a:pPr>
          </a:p>
          <a:p>
            <a:pPr marL="549451" indent="-549451" defTabSz="731162">
              <a:defRPr sz="4450"/>
            </a:pPr>
            <a:r>
              <a:t>Nuclear energy level is </a:t>
            </a:r>
            <a14:m>
              <m:oMath>
                <m:r>
                  <a:rPr xmlns:a="http://schemas.openxmlformats.org/drawingml/2006/main" sz="5400" i="1">
                    <a:solidFill>
                      <a:srgbClr val="000000"/>
                    </a:solidFill>
                    <a:latin typeface="Cambria Math" panose="02040503050406030204" pitchFamily="18" charset="0"/>
                  </a:rPr>
                  <m:t>E</m:t>
                </m:r>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m:t>
                </m:r>
                <m:r>
                  <a:rPr xmlns:a="http://schemas.openxmlformats.org/drawingml/2006/main" sz="5400" i="1">
                    <a:solidFill>
                      <a:srgbClr val="000000"/>
                    </a:solidFill>
                    <a:latin typeface="Cambria Math" panose="02040503050406030204" pitchFamily="18" charset="0"/>
                  </a:rPr>
                  <m:t>m</m:t>
                </m:r>
                <m:r>
                  <m:rPr>
                    <m:sty m:val="p"/>
                  </m:rPr>
                  <a:rPr xmlns:a="http://schemas.openxmlformats.org/drawingml/2006/main" sz="5400" i="1">
                    <a:solidFill>
                      <a:srgbClr val="000000"/>
                    </a:solidFill>
                    <a:latin typeface="Cambria Math" panose="02040503050406030204" pitchFamily="18" charset="0"/>
                  </a:rPr>
                  <m:t>ℏ</m:t>
                </m:r>
                <m:r>
                  <a:rPr xmlns:a="http://schemas.openxmlformats.org/drawingml/2006/main" sz="5400" i="1">
                    <a:solidFill>
                      <a:srgbClr val="000000"/>
                    </a:solidFill>
                    <a:latin typeface="Cambria Math" panose="02040503050406030204" pitchFamily="18" charset="0"/>
                  </a:rPr>
                  <m:t>γ</m:t>
                </m:r>
                <m:sSub>
                  <m:e>
                    <m:r>
                      <a:rPr xmlns:a="http://schemas.openxmlformats.org/drawingml/2006/main" sz="5400" i="1">
                        <a:solidFill>
                          <a:srgbClr val="000000"/>
                        </a:solidFill>
                        <a:latin typeface="Cambria Math" panose="02040503050406030204" pitchFamily="18" charset="0"/>
                      </a:rPr>
                      <m:t>B</m:t>
                    </m:r>
                  </m:e>
                  <m:sub>
                    <m:r>
                      <a:rPr xmlns:a="http://schemas.openxmlformats.org/drawingml/2006/main" sz="5400" i="1">
                        <a:solidFill>
                          <a:srgbClr val="000000"/>
                        </a:solidFill>
                        <a:latin typeface="Cambria Math" panose="02040503050406030204" pitchFamily="18" charset="0"/>
                      </a:rPr>
                      <m:t>O</m:t>
                    </m:r>
                  </m:sub>
                </m:sSub>
              </m:oMath>
            </a14:m>
          </a:p>
          <a:p>
            <a:pPr lvl="1" marL="945056" indent="-549451" defTabSz="731162">
              <a:defRPr sz="4450"/>
            </a:pPr>
            <a:r>
              <a:t>m is magnetic quantum number, e.g. </a:t>
            </a:r>
            <a14:m>
              <m:oMath>
                <m:r>
                  <a:rPr xmlns:a="http://schemas.openxmlformats.org/drawingml/2006/main" sz="5400" i="1">
                    <a:solidFill>
                      <a:srgbClr val="000000"/>
                    </a:solidFill>
                    <a:latin typeface="Cambria Math" panose="02040503050406030204" pitchFamily="18" charset="0"/>
                  </a:rPr>
                  <m:t>±</m:t>
                </m:r>
                <m:f>
                  <m:fPr>
                    <m:ctrlPr>
                      <a:rPr xmlns:a="http://schemas.openxmlformats.org/drawingml/2006/main" sz="5400" i="1">
                        <a:solidFill>
                          <a:srgbClr val="000000"/>
                        </a:solidFill>
                        <a:latin typeface="Cambria Math" panose="02040503050406030204" pitchFamily="18" charset="0"/>
                      </a:rPr>
                    </m:ctrlPr>
                    <m:type m:val="bar"/>
                  </m:fPr>
                  <m:num>
                    <m:r>
                      <a:rPr xmlns:a="http://schemas.openxmlformats.org/drawingml/2006/main" sz="5400" i="1">
                        <a:solidFill>
                          <a:srgbClr val="000000"/>
                        </a:solidFill>
                        <a:latin typeface="Cambria Math" panose="02040503050406030204" pitchFamily="18" charset="0"/>
                      </a:rPr>
                      <m:t>1</m:t>
                    </m:r>
                  </m:num>
                  <m:den>
                    <m:r>
                      <a:rPr xmlns:a="http://schemas.openxmlformats.org/drawingml/2006/main" sz="5400" i="1">
                        <a:solidFill>
                          <a:srgbClr val="000000"/>
                        </a:solidFill>
                        <a:latin typeface="Cambria Math" panose="02040503050406030204" pitchFamily="18" charset="0"/>
                      </a:rPr>
                      <m:t>2</m:t>
                    </m:r>
                  </m:den>
                </m:f>
              </m:oMath>
            </a14:m>
          </a:p>
          <a:p>
            <a:pPr lvl="1" marL="945056" indent="-549451" defTabSz="731162">
              <a:defRPr sz="4450"/>
            </a:pPr>
            <a14:m>
              <m:oMath>
                <m:r>
                  <m:rPr>
                    <m:sty m:val="p"/>
                  </m:rPr>
                  <a:rPr xmlns:a="http://schemas.openxmlformats.org/drawingml/2006/main" sz="5400" i="1">
                    <a:solidFill>
                      <a:srgbClr val="000000"/>
                    </a:solidFill>
                    <a:latin typeface="Cambria Math" panose="02040503050406030204" pitchFamily="18" charset="0"/>
                  </a:rPr>
                  <m:t>ℏ</m:t>
                </m:r>
              </m:oMath>
            </a14:m>
            <a:r>
              <a:t> is Plank’s constant over </a:t>
            </a:r>
            <a14:m>
              <m:oMath>
                <m:r>
                  <a:rPr xmlns:a="http://schemas.openxmlformats.org/drawingml/2006/main" sz="5400" i="1">
                    <a:solidFill>
                      <a:srgbClr val="000000"/>
                    </a:solidFill>
                    <a:latin typeface="Cambria Math" panose="02040503050406030204" pitchFamily="18" charset="0"/>
                  </a:rPr>
                  <m:t>2</m:t>
                </m:r>
                <m:r>
                  <a:rPr xmlns:a="http://schemas.openxmlformats.org/drawingml/2006/main" sz="5400" i="1">
                    <a:solidFill>
                      <a:srgbClr val="000000"/>
                    </a:solidFill>
                    <a:latin typeface="Cambria Math" panose="02040503050406030204" pitchFamily="18" charset="0"/>
                  </a:rPr>
                  <m:t>π</m:t>
                </m:r>
              </m:oMath>
            </a14:m>
          </a:p>
          <a:p>
            <a:pPr lvl="1" marL="945056" indent="-549451" defTabSz="731162">
              <a:defRPr sz="4450"/>
            </a:pPr>
            <a14:m>
              <m:oMath>
                <m:r>
                  <a:rPr xmlns:a="http://schemas.openxmlformats.org/drawingml/2006/main" sz="5400" i="1">
                    <a:solidFill>
                      <a:srgbClr val="000000"/>
                    </a:solidFill>
                    <a:latin typeface="Cambria Math" panose="02040503050406030204" pitchFamily="18" charset="0"/>
                  </a:rPr>
                  <m:t>γ</m:t>
                </m:r>
              </m:oMath>
            </a14:m>
            <a:r>
              <a:t> is magnetic moment</a:t>
            </a:r>
          </a:p>
          <a:p>
            <a:pPr lvl="1" marL="0" indent="203454" algn="ctr" defTabSz="731162">
              <a:buSzTx/>
              <a:buNone/>
              <a:defRPr sz="4450"/>
            </a:pPr>
          </a:p>
          <a:p>
            <a:pPr lvl="1" marL="0" indent="203454" algn="ctr" defTabSz="731162">
              <a:buSzTx/>
              <a:buNone/>
              <a:defRPr sz="2848">
                <a:latin typeface="+mj-lt"/>
                <a:ea typeface="+mj-ea"/>
                <a:cs typeface="+mj-cs"/>
                <a:sym typeface="Helvetica"/>
              </a:defRPr>
            </a:pPr>
            <a:r>
              <a:t>Figure NMR.2 The splitting of the degenerate nuclear energy levels under an applied magnetic field.</a:t>
            </a:r>
          </a:p>
        </p:txBody>
      </p:sp>
      <p:pic>
        <p:nvPicPr>
          <p:cNvPr id="234" name="Image" descr="Image"/>
          <p:cNvPicPr>
            <a:picLocks noChangeAspect="1"/>
          </p:cNvPicPr>
          <p:nvPr/>
        </p:nvPicPr>
        <p:blipFill>
          <a:blip r:embed="rId3">
            <a:extLst/>
          </a:blip>
          <a:stretch>
            <a:fillRect/>
          </a:stretch>
        </p:blipFill>
        <p:spPr>
          <a:xfrm>
            <a:off x="635000" y="3175000"/>
            <a:ext cx="9530978" cy="3864378"/>
          </a:xfrm>
          <a:prstGeom prst="rect">
            <a:avLst/>
          </a:prstGeom>
          <a:ln w="12700">
            <a:miter lim="400000"/>
          </a:ln>
        </p:spPr>
      </p:pic>
      <p:pic>
        <p:nvPicPr>
          <p:cNvPr id="235" name="Image" descr="Image"/>
          <p:cNvPicPr>
            <a:picLocks noChangeAspect="1"/>
          </p:cNvPicPr>
          <p:nvPr/>
        </p:nvPicPr>
        <p:blipFill>
          <a:blip r:embed="rId4">
            <a:extLst/>
          </a:blip>
          <a:stretch>
            <a:fillRect/>
          </a:stretch>
        </p:blipFill>
        <p:spPr>
          <a:xfrm>
            <a:off x="635000" y="3175000"/>
            <a:ext cx="8254257" cy="4397268"/>
          </a:xfrm>
          <a:prstGeom prst="rect">
            <a:avLst/>
          </a:prstGeom>
          <a:ln w="12700">
            <a:miter lim="400000"/>
          </a:ln>
        </p:spPr>
      </p:pic>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3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33">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33">
                                            <p:txEl>
                                              <p:pRg st="4" end="4"/>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33">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33">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33">
                                            <p:txEl>
                                              <p:pRg st="7" end="7"/>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34"/>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3">
                                            <p:txEl>
                                              <p:pRg st="8" end="8"/>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233">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233">
                                            <p:txEl>
                                              <p:pRg st="10" end="10"/>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233">
                                            <p:txEl>
                                              <p:pRg st="11" end="11"/>
                                            </p:txEl>
                                          </p:spTgt>
                                        </p:tgtEl>
                                        <p:attrNameLst>
                                          <p:attrName>style.visibility</p:attrName>
                                        </p:attrNameLst>
                                      </p:cBhvr>
                                      <p:to>
                                        <p:strVal val="visible"/>
                                      </p:to>
                                    </p:set>
                                  </p:childTnLst>
                                </p:cTn>
                              </p:par>
                              <p:par>
                                <p:cTn id="37" presetClass="entr" nodeType="withEffect" presetSubtype="0" presetID="1" grpId="1" fill="hold">
                                  <p:stCondLst>
                                    <p:cond delay="0"/>
                                  </p:stCondLst>
                                  <p:iterate type="el" backwards="0">
                                    <p:tmAbs val="0"/>
                                  </p:iterate>
                                  <p:childTnLst>
                                    <p:set>
                                      <p:cBhvr>
                                        <p:cTn id="38" fill="hold"/>
                                        <p:tgtEl>
                                          <p:spTgt spid="233">
                                            <p:txEl>
                                              <p:pRg st="12" end="12"/>
                                            </p:txEl>
                                          </p:spTgt>
                                        </p:tgtEl>
                                        <p:attrNameLst>
                                          <p:attrName>style.visibility</p:attrName>
                                        </p:attrNameLst>
                                      </p:cBhvr>
                                      <p:to>
                                        <p:strVal val="visible"/>
                                      </p:to>
                                    </p:set>
                                  </p:childTnLst>
                                </p:cTn>
                              </p:par>
                              <p:par>
                                <p:cTn id="39" presetClass="entr" nodeType="withEffect" presetSubtype="0" presetID="1" grpId="1" fill="hold">
                                  <p:stCondLst>
                                    <p:cond delay="0"/>
                                  </p:stCondLst>
                                  <p:iterate type="el" backwards="0">
                                    <p:tmAbs val="0"/>
                                  </p:iterate>
                                  <p:childTnLst>
                                    <p:set>
                                      <p:cBhvr>
                                        <p:cTn id="40" fill="hold"/>
                                        <p:tgtEl>
                                          <p:spTgt spid="233">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pin flip"/>
          <p:cNvSpPr txBox="1"/>
          <p:nvPr>
            <p:ph type="title"/>
          </p:nvPr>
        </p:nvSpPr>
        <p:spPr>
          <a:prstGeom prst="rect">
            <a:avLst/>
          </a:prstGeom>
        </p:spPr>
        <p:txBody>
          <a:bodyPr/>
          <a:lstStyle/>
          <a:p>
            <a:pPr/>
            <a:r>
              <a:t>Spin flip</a:t>
            </a:r>
          </a:p>
        </p:txBody>
      </p:sp>
      <p:sp>
        <p:nvSpPr>
          <p:cNvPr id="239" name="For a photon to be absorbed, its energy must match the energy gap,…"/>
          <p:cNvSpPr txBox="1"/>
          <p:nvPr>
            <p:ph type="body" idx="1"/>
          </p:nvPr>
        </p:nvSpPr>
        <p:spPr>
          <a:prstGeom prst="rect">
            <a:avLst/>
          </a:prstGeom>
        </p:spPr>
        <p:txBody>
          <a:bodyPr/>
          <a:lstStyle/>
          <a:p>
            <a:pPr marL="0" indent="0" algn="ctr">
              <a:buSzTx/>
              <a:buNone/>
            </a:pPr>
            <a:r>
              <a:t>For a photon to be absorbed, its energy must match the energy gap, </a:t>
            </a:r>
            <a14:m>
              <m:oMath>
                <m:r>
                  <a:rPr xmlns:a="http://schemas.openxmlformats.org/drawingml/2006/main" sz="6100" i="1">
                    <a:solidFill>
                      <a:srgbClr val="000000"/>
                    </a:solidFill>
                    <a:latin typeface="Cambria Math" panose="02040503050406030204" pitchFamily="18" charset="0"/>
                  </a:rPr>
                  <m:t>ν</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γ</m:t>
                    </m:r>
                    <m:sSub>
                      <m:e>
                        <m:r>
                          <a:rPr xmlns:a="http://schemas.openxmlformats.org/drawingml/2006/main" sz="6100" i="1">
                            <a:solidFill>
                              <a:srgbClr val="000000"/>
                            </a:solidFill>
                            <a:latin typeface="Cambria Math" panose="02040503050406030204" pitchFamily="18" charset="0"/>
                          </a:rPr>
                          <m:t>B</m:t>
                        </m:r>
                      </m:e>
                      <m:sub>
                        <m:r>
                          <a:rPr xmlns:a="http://schemas.openxmlformats.org/drawingml/2006/main" sz="6100" i="1">
                            <a:solidFill>
                              <a:srgbClr val="000000"/>
                            </a:solidFill>
                            <a:latin typeface="Cambria Math" panose="02040503050406030204" pitchFamily="18" charset="0"/>
                          </a:rPr>
                          <m:t>o</m:t>
                        </m:r>
                      </m:sub>
                    </m:sSub>
                  </m:num>
                  <m:den>
                    <m:r>
                      <a:rPr xmlns:a="http://schemas.openxmlformats.org/drawingml/2006/main" sz="6100" i="1">
                        <a:solidFill>
                          <a:srgbClr val="000000"/>
                        </a:solidFill>
                        <a:latin typeface="Cambria Math" panose="02040503050406030204" pitchFamily="18" charset="0"/>
                      </a:rPr>
                      <m:t>2</m:t>
                    </m:r>
                    <m:r>
                      <a:rPr xmlns:a="http://schemas.openxmlformats.org/drawingml/2006/main" sz="6100" i="1">
                        <a:solidFill>
                          <a:srgbClr val="000000"/>
                        </a:solidFill>
                        <a:latin typeface="Cambria Math" panose="02040503050406030204" pitchFamily="18" charset="0"/>
                      </a:rPr>
                      <m:t>π</m:t>
                    </m:r>
                  </m:den>
                </m:f>
              </m:oMath>
            </a14:m>
          </a:p>
          <a:p>
            <a:pPr marL="0" indent="0" algn="ctr">
              <a:buSzTx/>
              <a:buNone/>
            </a:pPr>
          </a:p>
          <a:p>
            <a:pPr marL="0" indent="0" algn="ctr">
              <a:buSzTx/>
              <a:buNone/>
              <a:defRPr sz="3200">
                <a:latin typeface="+mj-lt"/>
                <a:ea typeface="+mj-ea"/>
                <a:cs typeface="+mj-cs"/>
                <a:sym typeface="Helvetica"/>
              </a:defRPr>
            </a:pPr>
            <a:r>
              <a:t>Figure NMR.3: Absorption of radio frequency radiation to promote a transition between nuclear energy levels, called a spin flip.</a:t>
            </a:r>
          </a:p>
          <a:p>
            <a:pPr marL="0" indent="0" algn="ctr">
              <a:buSzTx/>
              <a:buNone/>
            </a:pPr>
          </a:p>
          <a:p>
            <a:pPr lvl="1" marL="0" indent="228600" algn="ctr">
              <a:buSzTx/>
              <a:buNone/>
              <a:defRPr sz="1800">
                <a:latin typeface="+mj-lt"/>
                <a:ea typeface="+mj-ea"/>
                <a:cs typeface="+mj-cs"/>
                <a:sym typeface="Helvetica"/>
              </a:defRPr>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0" name="Image" descr="Image"/>
          <p:cNvPicPr>
            <a:picLocks noChangeAspect="1"/>
          </p:cNvPicPr>
          <p:nvPr/>
        </p:nvPicPr>
        <p:blipFill>
          <a:blip r:embed="rId3">
            <a:extLst/>
          </a:blip>
          <a:stretch>
            <a:fillRect/>
          </a:stretch>
        </p:blipFill>
        <p:spPr>
          <a:xfrm>
            <a:off x="635000" y="3175000"/>
            <a:ext cx="10795059" cy="3395537"/>
          </a:xfrm>
          <a:prstGeom prst="rect">
            <a:avLst/>
          </a:prstGeom>
          <a:ln w="12700">
            <a:miter lim="400000"/>
          </a:ln>
        </p:spPr>
      </p:pic>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ielding"/>
          <p:cNvSpPr txBox="1"/>
          <p:nvPr>
            <p:ph type="title"/>
          </p:nvPr>
        </p:nvSpPr>
        <p:spPr>
          <a:prstGeom prst="rect">
            <a:avLst/>
          </a:prstGeom>
        </p:spPr>
        <p:txBody>
          <a:bodyPr/>
          <a:lstStyle/>
          <a:p>
            <a:pPr/>
            <a:r>
              <a:t>Shielding</a:t>
            </a:r>
          </a:p>
        </p:txBody>
      </p:sp>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The effect that shielding from electrons has on the splitting of the nuclear energy levels. Electrons impart their own magnetic field which shields the nucleus from the externally applied magnetic field. This effect is greatly exaggerated in this illustr"/>
          <p:cNvSpPr txBox="1"/>
          <p:nvPr/>
        </p:nvSpPr>
        <p:spPr>
          <a:xfrm>
            <a:off x="753070" y="10974189"/>
            <a:ext cx="22860001" cy="1946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The effect that shielding from electrons has on the splitting of the nuclear energy levels. Electrons impart their own magnetic field which shields the nucleus from the externally applied magnetic field. This effect is greatly exaggerated in this illustration.</a:t>
            </a:r>
          </a:p>
          <a:p>
            <a:pPr>
              <a:defRPr sz="1800"/>
            </a:pPr>
          </a:p>
          <a:p>
            <a:pPr lvl="1">
              <a:defRPr sz="1800"/>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6" name="Image" descr="Image"/>
          <p:cNvPicPr>
            <a:picLocks noChangeAspect="1"/>
          </p:cNvPicPr>
          <p:nvPr/>
        </p:nvPicPr>
        <p:blipFill>
          <a:blip r:embed="rId3">
            <a:extLst/>
          </a:blip>
          <a:stretch>
            <a:fillRect/>
          </a:stretch>
        </p:blipFill>
        <p:spPr>
          <a:xfrm>
            <a:off x="6149406" y="2831900"/>
            <a:ext cx="12067329" cy="80522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otein NMR"/>
          <p:cNvSpPr txBox="1"/>
          <p:nvPr>
            <p:ph type="title"/>
          </p:nvPr>
        </p:nvSpPr>
        <p:spPr>
          <a:prstGeom prst="rect">
            <a:avLst/>
          </a:prstGeom>
        </p:spPr>
        <p:txBody>
          <a:bodyPr/>
          <a:lstStyle/>
          <a:p>
            <a:pPr/>
            <a:r>
              <a:t>Protein NMR</a:t>
            </a:r>
          </a:p>
        </p:txBody>
      </p:sp>
      <p:sp>
        <p:nvSpPr>
          <p:cNvPr id="249" name="Peak overlap is an even larger issue with proteins than small molecules!…"/>
          <p:cNvSpPr txBox="1"/>
          <p:nvPr>
            <p:ph type="body" idx="1"/>
          </p:nvPr>
        </p:nvSpPr>
        <p:spPr>
          <a:prstGeom prst="rect">
            <a:avLst/>
          </a:prstGeom>
        </p:spPr>
        <p:txBody>
          <a:bodyPr numCol="2" spcCol="1155700"/>
          <a:lstStyle/>
          <a:p>
            <a:pPr/>
            <a:r>
              <a:t>Peak overlap is an even larger issue with proteins than small molecules!</a:t>
            </a:r>
          </a:p>
          <a:p>
            <a:pPr marL="0" indent="0" algn="ctr">
              <a:buSzTx/>
              <a:buNone/>
            </a:pPr>
          </a:p>
          <a:p>
            <a:pPr marL="0" indent="0" algn="ctr">
              <a:buSzTx/>
              <a:buNone/>
              <a:defRPr sz="3200">
                <a:latin typeface="+mj-lt"/>
                <a:ea typeface="+mj-ea"/>
                <a:cs typeface="+mj-cs"/>
                <a:sym typeface="Helvetica"/>
              </a:defRPr>
            </a:pPr>
            <a:r>
              <a:t>Methyl region from 1H NMR spectra of SARS-CoV-2 MPro. </a:t>
            </a:r>
          </a:p>
          <a:p>
            <a:pPr marL="0" indent="0" algn="ctr">
              <a:buSzTx/>
              <a:buNone/>
              <a:defRPr sz="1800">
                <a:latin typeface="+mj-lt"/>
                <a:ea typeface="+mj-ea"/>
                <a:cs typeface="+mj-cs"/>
                <a:sym typeface="Helvetica"/>
              </a:defRPr>
            </a:pPr>
          </a:p>
          <a:p>
            <a:pPr marL="0" indent="0" algn="ctr">
              <a:buSzTx/>
              <a:buNone/>
              <a:defRPr sz="1800">
                <a:latin typeface="+mj-lt"/>
                <a:ea typeface="+mj-ea"/>
                <a:cs typeface="+mj-cs"/>
                <a:sym typeface="Helvetica"/>
              </a:defRPr>
            </a:pPr>
            <a:r>
              <a:t>Fig 1a of </a:t>
            </a:r>
            <a:r>
              <a:t>Kantsadi, A. L.; Cattermole, E.; Matsoukas, M.-T.; Spyroulias, G. A.; Vakonakis, I. </a:t>
            </a:r>
            <a:r>
              <a:t>A COVID Moonshot: Assessment of Ligand Binding to the SARS-CoV-2 Main Protease by Saturation Transfer Difference NMR Spectroscopy</a:t>
            </a:r>
            <a:r>
              <a:t>; preprint; Biochemistry, 2020. </a:t>
            </a:r>
            <a:r>
              <a:rPr u="sng">
                <a:solidFill>
                  <a:srgbClr val="0000EE"/>
                </a:solidFill>
                <a:hlinkClick r:id="rId2" invalidUrl="" action="" tgtFrame="" tooltip="" history="1" highlightClick="0" endSnd="0"/>
              </a:rPr>
              <a:t>https://doi.org/10.1101/2020.06.17.156679</a:t>
            </a:r>
            <a:r>
              <a:t>.</a:t>
            </a:r>
          </a:p>
          <a:p>
            <a:pPr marL="148166" indent="-148166" defTabSz="457200">
              <a:lnSpc>
                <a:spcPts val="3000"/>
              </a:lnSpc>
              <a:defRPr i="1" sz="1200">
                <a:latin typeface="Times Roman"/>
                <a:ea typeface="Times Roman"/>
                <a:cs typeface="Times Roman"/>
                <a:sym typeface="Times Roman"/>
              </a:defRPr>
            </a:pPr>
          </a:p>
          <a:p>
            <a:pPr/>
          </a:p>
          <a:p>
            <a:pPr/>
            <a:r>
              <a:t>NMR is performed in </a:t>
            </a:r>
            <a:r>
              <a:rPr i="1">
                <a:latin typeface="+mj-lt"/>
                <a:ea typeface="+mj-ea"/>
                <a:cs typeface="+mj-cs"/>
                <a:sym typeface="Helvetica"/>
              </a:rPr>
              <a:t>multiple dimensions</a:t>
            </a:r>
            <a:endParaRPr i="1">
              <a:latin typeface="+mj-lt"/>
              <a:ea typeface="+mj-ea"/>
              <a:cs typeface="+mj-cs"/>
              <a:sym typeface="Helvetica"/>
            </a:endParaRPr>
          </a:p>
          <a:p>
            <a:pPr marL="0" indent="0" algn="ctr">
              <a:buSzTx/>
              <a:buNone/>
            </a:pPr>
            <a:endParaRPr i="1">
              <a:latin typeface="+mj-lt"/>
              <a:ea typeface="+mj-ea"/>
              <a:cs typeface="+mj-cs"/>
              <a:sym typeface="Helvetica"/>
            </a:endParaRPr>
          </a:p>
          <a:p>
            <a:pPr marL="0" indent="0" algn="ctr">
              <a:buSzTx/>
              <a:buNone/>
              <a:defRPr sz="3200">
                <a:latin typeface="+mj-lt"/>
                <a:ea typeface="+mj-ea"/>
                <a:cs typeface="+mj-cs"/>
                <a:sym typeface="Helvetica"/>
              </a:defRPr>
            </a:pPr>
            <a:r>
              <a:t>2D correlation spectrum of SARS-CoV-2 envelope transmembrane</a:t>
            </a:r>
          </a:p>
          <a:p>
            <a:pPr marL="0" indent="0" defTabSz="457200">
              <a:buSzTx/>
              <a:buNone/>
              <a:defRPr sz="1600">
                <a:solidFill>
                  <a:srgbClr val="222222"/>
                </a:solidFill>
                <a:latin typeface="Palatino"/>
                <a:ea typeface="Palatino"/>
                <a:cs typeface="Palatino"/>
                <a:sym typeface="Palatino"/>
              </a:defRPr>
            </a:pPr>
            <a:endParaRPr i="1"/>
          </a:p>
          <a:p>
            <a:pPr marL="0" indent="0" algn="r" defTabSz="457200">
              <a:lnSpc>
                <a:spcPts val="3000"/>
              </a:lnSpc>
              <a:buSzTx/>
              <a:buNone/>
              <a:defRPr sz="1200">
                <a:latin typeface="Times Roman"/>
                <a:ea typeface="Times Roman"/>
                <a:cs typeface="Times Roman"/>
                <a:sym typeface="Times Roman"/>
              </a:defRPr>
            </a:pPr>
            <a:r>
              <a:t>(1) </a:t>
            </a:r>
          </a:p>
          <a:p>
            <a:pPr marL="0" indent="0" algn="ctr">
              <a:buSzTx/>
              <a:buNone/>
              <a:defRPr sz="1800">
                <a:latin typeface="+mj-lt"/>
                <a:ea typeface="+mj-ea"/>
                <a:cs typeface="+mj-cs"/>
                <a:sym typeface="Helvetica"/>
              </a:defRPr>
            </a:pPr>
            <a:r>
              <a:t>Fig 1c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pic>
        <p:nvPicPr>
          <p:cNvPr id="250" name="Image" descr="Image"/>
          <p:cNvPicPr>
            <a:picLocks noChangeAspect="1"/>
          </p:cNvPicPr>
          <p:nvPr/>
        </p:nvPicPr>
        <p:blipFill>
          <a:blip r:embed="rId4">
            <a:extLst/>
          </a:blip>
          <a:stretch>
            <a:fillRect/>
          </a:stretch>
        </p:blipFill>
        <p:spPr>
          <a:xfrm>
            <a:off x="635000" y="3175000"/>
            <a:ext cx="6344361" cy="4812430"/>
          </a:xfrm>
          <a:prstGeom prst="rect">
            <a:avLst/>
          </a:prstGeom>
          <a:ln w="12700">
            <a:miter lim="400000"/>
          </a:ln>
        </p:spPr>
      </p:pic>
      <p:pic>
        <p:nvPicPr>
          <p:cNvPr id="251" name="Image" descr="Image"/>
          <p:cNvPicPr>
            <a:picLocks noChangeAspect="1"/>
          </p:cNvPicPr>
          <p:nvPr/>
        </p:nvPicPr>
        <p:blipFill>
          <a:blip r:embed="rId5">
            <a:extLst/>
          </a:blip>
          <a:srcRect l="0" t="57406" r="54119" b="0"/>
          <a:stretch>
            <a:fillRect/>
          </a:stretch>
        </p:blipFill>
        <p:spPr>
          <a:xfrm>
            <a:off x="635000" y="3175000"/>
            <a:ext cx="8568376" cy="5153218"/>
          </a:xfrm>
          <a:prstGeom prst="rect">
            <a:avLst/>
          </a:prstGeom>
          <a:ln w="12700">
            <a:miter lim="400000"/>
          </a:ln>
        </p:spPr>
      </p:pic>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otein NMR structures"/>
          <p:cNvSpPr txBox="1"/>
          <p:nvPr>
            <p:ph type="title"/>
          </p:nvPr>
        </p:nvSpPr>
        <p:spPr>
          <a:prstGeom prst="rect">
            <a:avLst/>
          </a:prstGeom>
        </p:spPr>
        <p:txBody>
          <a:bodyPr/>
          <a:lstStyle/>
          <a:p>
            <a:pPr/>
            <a:r>
              <a:t>Protein NMR structures</a:t>
            </a:r>
          </a:p>
        </p:txBody>
      </p:sp>
      <p:sp>
        <p:nvSpPr>
          <p:cNvPr id="255" name="Sample is irradiated in pulse sequences, which can probe magnetization transferred through…"/>
          <p:cNvSpPr txBox="1"/>
          <p:nvPr>
            <p:ph type="body" sz="half" idx="1"/>
          </p:nvPr>
        </p:nvSpPr>
        <p:spPr>
          <a:prstGeom prst="rect">
            <a:avLst/>
          </a:prstGeom>
        </p:spPr>
        <p:txBody>
          <a:bodyPr/>
          <a:lstStyle/>
          <a:p>
            <a:pPr/>
            <a:r>
              <a:t>Sample is irradiated in </a:t>
            </a:r>
            <a:r>
              <a:rPr i="1">
                <a:latin typeface="+mj-lt"/>
                <a:ea typeface="+mj-ea"/>
                <a:cs typeface="+mj-cs"/>
                <a:sym typeface="Helvetica"/>
              </a:rPr>
              <a:t>pulse sequences</a:t>
            </a:r>
            <a:r>
              <a:t>, which can probe magnetization transferred through</a:t>
            </a:r>
          </a:p>
          <a:p>
            <a:pPr lvl="1"/>
            <a:r>
              <a:t>bonds - for assigning chemical shifts to nuclei</a:t>
            </a:r>
          </a:p>
          <a:p>
            <a:pPr lvl="1"/>
            <a:r>
              <a:t>space - for distance restraints</a:t>
            </a:r>
          </a:p>
          <a:p>
            <a:pPr/>
            <a:r>
              <a:t>Distance restraints are used to build protein models</a:t>
            </a:r>
          </a:p>
        </p:txBody>
      </p:sp>
      <p:sp>
        <p:nvSpPr>
          <p:cNvPr id="2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Image" descr="Image"/>
          <p:cNvPicPr>
            <a:picLocks noChangeAspect="1"/>
          </p:cNvPicPr>
          <p:nvPr/>
        </p:nvPicPr>
        <p:blipFill>
          <a:blip r:embed="rId2">
            <a:extLst/>
          </a:blip>
          <a:srcRect l="0" t="0" r="75844" b="49044"/>
          <a:stretch>
            <a:fillRect/>
          </a:stretch>
        </p:blipFill>
        <p:spPr>
          <a:xfrm>
            <a:off x="16300068" y="3456987"/>
            <a:ext cx="3938261" cy="6989044"/>
          </a:xfrm>
          <a:prstGeom prst="rect">
            <a:avLst/>
          </a:prstGeom>
          <a:ln w="12700">
            <a:miter lim="400000"/>
          </a:ln>
        </p:spPr>
      </p:pic>
      <p:sp>
        <p:nvSpPr>
          <p:cNvPr id="258" name="Ten lowest-energy structures of the SARS-CoV-2 envelope protein’s transmembrane domain…"/>
          <p:cNvSpPr txBox="1"/>
          <p:nvPr/>
        </p:nvSpPr>
        <p:spPr>
          <a:xfrm>
            <a:off x="13335283" y="10727943"/>
            <a:ext cx="9867763" cy="268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Ten lowest-energy structures of the SARS-CoV-2 envelope protein’s transmembrane domain</a:t>
            </a:r>
          </a:p>
          <a:p>
            <a:pPr algn="l" defTabSz="457200">
              <a:defRPr sz="1600">
                <a:solidFill>
                  <a:srgbClr val="222222"/>
                </a:solidFill>
                <a:latin typeface="Palatino"/>
                <a:ea typeface="Palatino"/>
                <a:cs typeface="Palatino"/>
                <a:sym typeface="Palatino"/>
              </a:defRPr>
            </a:pPr>
            <a:endParaRPr i="1"/>
          </a:p>
          <a:p>
            <a:pPr algn="r" defTabSz="457200">
              <a:lnSpc>
                <a:spcPts val="3000"/>
              </a:lnSpc>
              <a:defRPr sz="1200">
                <a:latin typeface="Times Roman"/>
                <a:ea typeface="Times Roman"/>
                <a:cs typeface="Times Roman"/>
                <a:sym typeface="Times Roman"/>
              </a:defRPr>
            </a:pPr>
            <a:r>
              <a:t>(1) </a:t>
            </a:r>
          </a:p>
          <a:p>
            <a:pPr>
              <a:defRPr sz="1800"/>
            </a:pPr>
            <a:r>
              <a:t>Fig 3a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eneral structure determination principles"/>
          <p:cNvSpPr txBox="1"/>
          <p:nvPr>
            <p:ph type="title"/>
          </p:nvPr>
        </p:nvSpPr>
        <p:spPr>
          <a:prstGeom prst="rect">
            <a:avLst/>
          </a:prstGeom>
        </p:spPr>
        <p:txBody>
          <a:bodyPr/>
          <a:lstStyle/>
          <a:p>
            <a:pPr/>
            <a:r>
              <a:t>General structure determination principles</a:t>
            </a:r>
          </a:p>
        </p:txBody>
      </p:sp>
      <p:sp>
        <p:nvSpPr>
          <p:cNvPr id="15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Benefits and Drawbacks of NMR"/>
          <p:cNvSpPr txBox="1"/>
          <p:nvPr>
            <p:ph type="title"/>
          </p:nvPr>
        </p:nvSpPr>
        <p:spPr>
          <a:prstGeom prst="rect">
            <a:avLst/>
          </a:prstGeom>
        </p:spPr>
        <p:txBody>
          <a:bodyPr/>
          <a:lstStyle/>
          <a:p>
            <a:pPr/>
            <a:r>
              <a:t>Benefits and Drawbacks of NMR</a:t>
            </a:r>
          </a:p>
        </p:txBody>
      </p:sp>
      <p:sp>
        <p:nvSpPr>
          <p:cNvPr id="261" name="Benefits…"/>
          <p:cNvSpPr txBox="1"/>
          <p:nvPr>
            <p:ph type="body" idx="1"/>
          </p:nvPr>
        </p:nvSpPr>
        <p:spPr>
          <a:prstGeom prst="rect">
            <a:avLst/>
          </a:prstGeom>
        </p:spPr>
        <p:txBody>
          <a:bodyPr/>
          <a:lstStyle/>
          <a:p>
            <a:pPr marL="549451" indent="-549451" defTabSz="731162">
              <a:defRPr sz="4450"/>
            </a:pPr>
            <a:r>
              <a:t>Benefits</a:t>
            </a:r>
          </a:p>
          <a:p>
            <a:pPr lvl="1" marL="945056" indent="-549451" defTabSz="731162">
              <a:defRPr sz="4450"/>
            </a:pPr>
            <a:r>
              <a:t>conditions mostly resemble natural surroundings of biological molecules</a:t>
            </a:r>
          </a:p>
          <a:p>
            <a:pPr lvl="1" marL="945056" indent="-549451" defTabSz="731162">
              <a:defRPr sz="4450"/>
            </a:pPr>
            <a:r>
              <a:t>dynamics in various timescales spanning from picoseconds to days</a:t>
            </a:r>
          </a:p>
          <a:p>
            <a:pPr lvl="1" marL="945056" indent="-549451" defTabSz="731162">
              <a:defRPr sz="4450"/>
            </a:pPr>
            <a:r>
              <a:t>hydrogen observable</a:t>
            </a:r>
          </a:p>
          <a:p>
            <a:pPr lvl="1" marL="945056" indent="-549451" defTabSz="731162">
              <a:defRPr sz="4450"/>
            </a:pPr>
          </a:p>
          <a:p>
            <a:pPr marL="549451" indent="-549451" defTabSz="731162">
              <a:defRPr sz="4450"/>
            </a:pPr>
            <a:r>
              <a:t>Drawbacks</a:t>
            </a:r>
          </a:p>
          <a:p>
            <a:pPr lvl="1" marL="945056" indent="-549451" defTabSz="731162">
              <a:defRPr sz="4450"/>
            </a:pPr>
            <a:r>
              <a:t>peak overlap makes determination of larger structures untenable, but recent advances mean proteins (complexes) beyond 100 kDa are within our reach</a:t>
            </a:r>
          </a:p>
          <a:p>
            <a:pPr lvl="1" marL="945056" indent="-549451" defTabSz="731162">
              <a:defRPr sz="4450"/>
            </a:pPr>
            <a:r>
              <a:t>instrumentation and maintenance expensive and no government-funded facilities</a:t>
            </a:r>
          </a:p>
          <a:p>
            <a:pPr marL="549451" indent="-549451" defTabSz="731162">
              <a:defRPr sz="4450"/>
            </a:pPr>
          </a:p>
          <a:p>
            <a:pPr marL="549451" indent="-549451" defTabSz="731162">
              <a:defRPr sz="4450"/>
            </a:pPr>
            <a:r>
              <a:t>Both: NMR provides ensembles, which may reflect heterogeneity or simply lack of knowledge</a:t>
            </a:r>
          </a:p>
          <a:p>
            <a:pPr marL="549451" indent="-549451" defTabSz="731162">
              <a:defRPr sz="4450"/>
            </a:pPr>
          </a:p>
          <a:p>
            <a:pPr marL="351648" indent="-351648" algn="ctr" defTabSz="731162">
              <a:defRPr sz="2848">
                <a:latin typeface="+mj-lt"/>
                <a:ea typeface="+mj-ea"/>
                <a:cs typeface="+mj-cs"/>
                <a:sym typeface="Helvetica"/>
              </a:defRPr>
            </a:pPr>
            <a:r>
              <a:t>Permi, P. Bioanalytical NMR Spectroscopy. In Handbook of Spectroscopy; John Wiley &amp; Sons, Ltd, 2014; pp 1079–1114. </a:t>
            </a:r>
            <a:r>
              <a:rPr u="sng">
                <a:hlinkClick r:id="rId2" invalidUrl="" action="" tgtFrame="" tooltip="" history="1" highlightClick="0" endSnd="0"/>
              </a:rPr>
              <a:t>https://doi.org/10.1002/9783527654703.ch28</a:t>
            </a:r>
          </a:p>
        </p:txBody>
      </p:sp>
      <p:sp>
        <p:nvSpPr>
          <p:cNvPr id="2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6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261">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261">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261">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261">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61">
                                            <p:txEl>
                                              <p:pRg st="6" end="6"/>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261">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61">
                                            <p:txEl>
                                              <p:pRg st="8" end="8"/>
                                            </p:txEl>
                                          </p:spTgt>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 fill="hold">
                                  <p:stCondLst>
                                    <p:cond delay="0"/>
                                  </p:stCondLst>
                                  <p:iterate type="el" backwards="0">
                                    <p:tmAbs val="0"/>
                                  </p:iterate>
                                  <p:childTnLst>
                                    <p:set>
                                      <p:cBhvr>
                                        <p:cTn id="35" fill="hold"/>
                                        <p:tgtEl>
                                          <p:spTgt spid="261">
                                            <p:txEl>
                                              <p:pRg st="9" end="9"/>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 fill="hold">
                                  <p:stCondLst>
                                    <p:cond delay="0"/>
                                  </p:stCondLst>
                                  <p:iterate type="el" backwards="0">
                                    <p:tmAbs val="0"/>
                                  </p:iterate>
                                  <p:childTnLst>
                                    <p:set>
                                      <p:cBhvr>
                                        <p:cTn id="38" fill="hold"/>
                                        <p:tgtEl>
                                          <p:spTgt spid="261">
                                            <p:txEl>
                                              <p:pRg st="10" end="10"/>
                                            </p:txEl>
                                          </p:spTgt>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 fill="hold">
                                  <p:stCondLst>
                                    <p:cond delay="0"/>
                                  </p:stCondLst>
                                  <p:iterate type="el" backwards="0">
                                    <p:tmAbs val="0"/>
                                  </p:iterate>
                                  <p:childTnLst>
                                    <p:set>
                                      <p:cBhvr>
                                        <p:cTn id="41" fill="hold"/>
                                        <p:tgtEl>
                                          <p:spTgt spid="261">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view Questions"/>
          <p:cNvSpPr txBox="1"/>
          <p:nvPr>
            <p:ph type="title"/>
          </p:nvPr>
        </p:nvSpPr>
        <p:spPr>
          <a:prstGeom prst="rect">
            <a:avLst/>
          </a:prstGeom>
        </p:spPr>
        <p:txBody>
          <a:bodyPr/>
          <a:lstStyle/>
          <a:p>
            <a:pPr/>
            <a:r>
              <a:t>Review Questions</a:t>
            </a:r>
          </a:p>
        </p:txBody>
      </p:sp>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What is required for a nucleus to have an NMR signal?…"/>
          <p:cNvSpPr txBox="1"/>
          <p:nvPr>
            <p:ph type="body" idx="1"/>
          </p:nvPr>
        </p:nvSpPr>
        <p:spPr>
          <a:prstGeom prst="rect">
            <a:avLst/>
          </a:prstGeom>
        </p:spPr>
        <p:txBody>
          <a:bodyPr/>
          <a:lstStyle/>
          <a:p>
            <a:pPr/>
            <a:r>
              <a:t>What is required for a nucleus to have an NMR signal?</a:t>
            </a:r>
          </a:p>
          <a:p>
            <a:pPr/>
            <a:r>
              <a:t>How is peak overlap addressed in protein NMR?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illuminates samples with beams of electrons…"/>
          <p:cNvSpPr txBox="1"/>
          <p:nvPr>
            <p:ph type="body" sz="quarter" idx="1"/>
          </p:nvPr>
        </p:nvSpPr>
        <p:spPr>
          <a:xfrm>
            <a:off x="873720" y="3047981"/>
            <a:ext cx="22618701" cy="2540001"/>
          </a:xfrm>
          <a:prstGeom prst="rect">
            <a:avLst/>
          </a:prstGeom>
        </p:spPr>
        <p:txBody>
          <a:bodyPr/>
          <a:lstStyle/>
          <a:p>
            <a:pPr lvl="1" marL="1086555" indent="-642055" defTabSz="457200">
              <a:defRPr sz="5200"/>
            </a:pPr>
            <a:r>
              <a:t>illuminates samples with beams of electrons</a:t>
            </a:r>
          </a:p>
          <a:p>
            <a:pPr lvl="1" marL="1086555" indent="-642055" defTabSz="457200">
              <a:defRPr sz="5200"/>
            </a:pPr>
            <a:r>
              <a:t>resolution limited by electron wavelength</a:t>
            </a:r>
          </a:p>
        </p:txBody>
      </p:sp>
      <p:pic>
        <p:nvPicPr>
          <p:cNvPr id="270" name="Image" descr="Image"/>
          <p:cNvPicPr>
            <a:picLocks noChangeAspect="1"/>
          </p:cNvPicPr>
          <p:nvPr/>
        </p:nvPicPr>
        <p:blipFill>
          <a:blip r:embed="rId2">
            <a:extLst/>
          </a:blip>
          <a:srcRect l="0" t="0" r="0" b="39741"/>
          <a:stretch>
            <a:fillRect/>
          </a:stretch>
        </p:blipFill>
        <p:spPr>
          <a:xfrm>
            <a:off x="3726796" y="5714728"/>
            <a:ext cx="7911207" cy="8003587"/>
          </a:xfrm>
          <a:prstGeom prst="rect">
            <a:avLst/>
          </a:prstGeom>
          <a:ln w="12700">
            <a:miter lim="400000"/>
          </a:ln>
        </p:spPr>
      </p:pic>
      <p:pic>
        <p:nvPicPr>
          <p:cNvPr id="271" name="Image" descr="Image"/>
          <p:cNvPicPr>
            <a:picLocks noChangeAspect="1"/>
          </p:cNvPicPr>
          <p:nvPr/>
        </p:nvPicPr>
        <p:blipFill>
          <a:blip r:embed="rId2">
            <a:extLst/>
          </a:blip>
          <a:srcRect l="0" t="60867" r="0" b="0"/>
          <a:stretch>
            <a:fillRect/>
          </a:stretch>
        </p:blipFill>
        <p:spPr>
          <a:xfrm>
            <a:off x="12127807" y="6170900"/>
            <a:ext cx="9523540" cy="6256859"/>
          </a:xfrm>
          <a:prstGeom prst="rect">
            <a:avLst/>
          </a:prstGeom>
          <a:ln w="12700">
            <a:miter lim="400000"/>
          </a:ln>
        </p:spPr>
      </p:pic>
      <p:sp>
        <p:nvSpPr>
          <p:cNvPr id="272"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
        <p:nvSpPr>
          <p:cNvPr id="273" name="Cryogenic Electron Microscopy (Cryo-EM)"/>
          <p:cNvSpPr txBox="1"/>
          <p:nvPr>
            <p:ph type="title"/>
          </p:nvPr>
        </p:nvSpPr>
        <p:spPr>
          <a:prstGeom prst="rect">
            <a:avLst/>
          </a:prstGeom>
        </p:spPr>
        <p:txBody>
          <a:bodyPr/>
          <a:lstStyle>
            <a:lvl1pPr defTabSz="657225">
              <a:defRPr sz="8960"/>
            </a:lvl1pPr>
          </a:lstStyle>
          <a:p>
            <a:pPr/>
            <a:r>
              <a:t>Cryogenic Electron Microscopy (Cryo-EM)</a:t>
            </a:r>
          </a:p>
        </p:txBody>
      </p:sp>
      <p:sp>
        <p:nvSpPr>
          <p:cNvPr id="274" name="Transmission Electron Microscope"/>
          <p:cNvSpPr txBox="1"/>
          <p:nvPr/>
        </p:nvSpPr>
        <p:spPr>
          <a:xfrm>
            <a:off x="888771" y="7015622"/>
            <a:ext cx="4608960"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300"/>
            </a:lvl1pPr>
          </a:lstStyle>
          <a:p>
            <a:pPr/>
            <a:r>
              <a:t>Transmission Electron Microscope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ryo-EM history"/>
          <p:cNvSpPr txBox="1"/>
          <p:nvPr>
            <p:ph type="title"/>
          </p:nvPr>
        </p:nvSpPr>
        <p:spPr>
          <a:prstGeom prst="rect">
            <a:avLst/>
          </a:prstGeom>
        </p:spPr>
        <p:txBody>
          <a:bodyPr/>
          <a:lstStyle/>
          <a:p>
            <a:pPr/>
            <a:r>
              <a:t>Cryo-EM history</a:t>
            </a:r>
          </a:p>
        </p:txBody>
      </p:sp>
      <p:sp>
        <p:nvSpPr>
          <p:cNvPr id="277" name="EM long used for biological imaging at organelle scale (&gt;10 nm)…"/>
          <p:cNvSpPr txBox="1"/>
          <p:nvPr>
            <p:ph type="body" idx="1"/>
          </p:nvPr>
        </p:nvSpPr>
        <p:spPr>
          <a:prstGeom prst="rect">
            <a:avLst/>
          </a:prstGeom>
        </p:spPr>
        <p:txBody>
          <a:bodyPr/>
          <a:lstStyle/>
          <a:p>
            <a:pPr/>
            <a:r>
              <a:t>EM long used for biological imaging at organelle scale (&gt;10 nm)</a:t>
            </a:r>
          </a:p>
          <a:p>
            <a:pPr/>
            <a:r>
              <a:t>Before 1985, ~0.5 nm EM failed due to sample damage</a:t>
            </a:r>
          </a:p>
          <a:p>
            <a:pPr/>
            <a:r>
              <a:t>By 1990, ~0.4 nm was enabled by</a:t>
            </a:r>
          </a:p>
          <a:p>
            <a:pPr lvl="1"/>
            <a:r>
              <a:t>cooling (&lt; 100 K) to slow sample damage</a:t>
            </a:r>
          </a:p>
          <a:p>
            <a:pPr lvl="1"/>
            <a:r>
              <a:t>use of software to merge images</a:t>
            </a:r>
          </a:p>
          <a:p>
            <a:pPr/>
            <a:r>
              <a:t>Now, high resolution (2 Å ideal, 3 Å in many cases, 4 Å in most) enabled by</a:t>
            </a:r>
          </a:p>
          <a:p>
            <a:pPr lvl="1"/>
            <a:r>
              <a:t>more sensitive electron detectors</a:t>
            </a:r>
          </a:p>
          <a:p>
            <a:pPr lvl="1"/>
            <a:r>
              <a:t>better sample preparation</a:t>
            </a:r>
          </a:p>
          <a:p>
            <a:pPr lvl="1"/>
            <a:r>
              <a:t>better software</a:t>
            </a:r>
          </a:p>
          <a:p>
            <a:pPr/>
            <a:r>
              <a:t>2017 Nobel Prize in Chemistry</a:t>
            </a: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1" name="Image" descr="Image"/>
          <p:cNvPicPr>
            <a:picLocks noChangeAspect="1"/>
          </p:cNvPicPr>
          <p:nvPr/>
        </p:nvPicPr>
        <p:blipFill>
          <a:blip r:embed="rId2">
            <a:extLst/>
          </a:blip>
          <a:stretch>
            <a:fillRect/>
          </a:stretch>
        </p:blipFill>
        <p:spPr>
          <a:xfrm>
            <a:off x="5461000" y="1206500"/>
            <a:ext cx="13462000" cy="11303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Benefits and Drawbacks"/>
          <p:cNvSpPr txBox="1"/>
          <p:nvPr>
            <p:ph type="title"/>
          </p:nvPr>
        </p:nvSpPr>
        <p:spPr>
          <a:prstGeom prst="rect">
            <a:avLst/>
          </a:prstGeom>
        </p:spPr>
        <p:txBody>
          <a:bodyPr/>
          <a:lstStyle/>
          <a:p>
            <a:pPr/>
            <a:r>
              <a:t>Benefits and Drawbacks</a:t>
            </a:r>
          </a:p>
        </p:txBody>
      </p:sp>
      <p:sp>
        <p:nvSpPr>
          <p:cNvPr id="2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Benefits…"/>
          <p:cNvSpPr txBox="1"/>
          <p:nvPr>
            <p:ph type="body" idx="1"/>
          </p:nvPr>
        </p:nvSpPr>
        <p:spPr>
          <a:xfrm>
            <a:off x="873720" y="3047981"/>
            <a:ext cx="22618701" cy="8448067"/>
          </a:xfrm>
          <a:prstGeom prst="rect">
            <a:avLst/>
          </a:prstGeom>
        </p:spPr>
        <p:txBody>
          <a:bodyPr/>
          <a:lstStyle/>
          <a:p>
            <a:pPr marL="642055" indent="-642055" defTabSz="457200">
              <a:defRPr sz="5200"/>
            </a:pPr>
            <a:r>
              <a:t>Benefits</a:t>
            </a:r>
          </a:p>
          <a:p>
            <a:pPr lvl="1" marL="1086555" indent="-642055" defTabSz="457200">
              <a:defRPr sz="5200"/>
            </a:pPr>
            <a:r>
              <a:t>Method of choice for large multicomponent complexes</a:t>
            </a:r>
          </a:p>
          <a:p>
            <a:pPr lvl="1" marL="1086555" indent="-642055" defTabSz="457200">
              <a:defRPr sz="5200"/>
            </a:pPr>
            <a:r>
              <a:t>Lower purity requirements; starting substance must be ~85% pure</a:t>
            </a:r>
          </a:p>
          <a:p>
            <a:pPr lvl="2" marL="1531055" indent="-642055" defTabSz="457200">
              <a:defRPr sz="5200"/>
            </a:pPr>
          </a:p>
          <a:p>
            <a:pPr marL="642055" indent="-642055" defTabSz="457200">
              <a:defRPr sz="5200"/>
            </a:pPr>
            <a:r>
              <a:t>Drawbacks</a:t>
            </a:r>
          </a:p>
          <a:p>
            <a:pPr lvl="1" marL="1086555" indent="-642055" defTabSz="457200">
              <a:defRPr sz="5200"/>
            </a:pPr>
            <a:r>
              <a:t>Frozen systems </a:t>
            </a:r>
            <a14:m>
              <m:oMath>
                <m:r>
                  <a:rPr xmlns:a="http://schemas.openxmlformats.org/drawingml/2006/main" sz="6350" i="1">
                    <a:solidFill>
                      <a:srgbClr val="000000"/>
                    </a:solidFill>
                    <a:latin typeface="Cambria Math" panose="02040503050406030204" pitchFamily="18" charset="0"/>
                  </a:rPr>
                  <m:t>≠</m:t>
                </m:r>
              </m:oMath>
            </a14:m>
            <a:r>
              <a:t> physiological</a:t>
            </a:r>
          </a:p>
          <a:p>
            <a:pPr lvl="1" marL="1086555" indent="-642055" defTabSz="457200">
              <a:defRPr sz="5200"/>
            </a:pPr>
            <a:r>
              <a:t>Usually lower resolution</a:t>
            </a:r>
          </a:p>
          <a:p>
            <a:pPr lvl="1" marL="1086555" indent="-642055" defTabSz="457200">
              <a:defRPr sz="5200"/>
            </a:pPr>
            <a:r>
              <a:t>No hydrogen observed</a:t>
            </a:r>
          </a:p>
        </p:txBody>
      </p:sp>
      <p:sp>
        <p:nvSpPr>
          <p:cNvPr id="286"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8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Question"/>
          <p:cNvSpPr txBox="1"/>
          <p:nvPr>
            <p:ph type="title"/>
          </p:nvPr>
        </p:nvSpPr>
        <p:spPr>
          <a:prstGeom prst="rect">
            <a:avLst/>
          </a:prstGeom>
        </p:spPr>
        <p:txBody>
          <a:bodyPr/>
          <a:lstStyle/>
          <a:p>
            <a:pPr/>
            <a:r>
              <a:t>Review Question</a:t>
            </a: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https://e7.pngegg.com/pngimages/503/822/png-clipart-folding-home-folding-funnel-protein-folding-energy-landscape-levinthal-s-paradox-brief-introduction.png"/>
          <p:cNvSpPr txBox="1"/>
          <p:nvPr/>
        </p:nvSpPr>
        <p:spPr>
          <a:xfrm>
            <a:off x="629046" y="14162634"/>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1" name="1. Cryo-EM…"/>
          <p:cNvSpPr txBox="1"/>
          <p:nvPr>
            <p:ph type="body" sz="quarter" idx="4294967295"/>
          </p:nvPr>
        </p:nvSpPr>
        <p:spPr>
          <a:xfrm>
            <a:off x="8266104" y="1876777"/>
            <a:ext cx="7833932" cy="5769076"/>
          </a:xfrm>
          <a:prstGeom prst="rect">
            <a:avLst/>
          </a:prstGeom>
        </p:spPr>
        <p:txBody>
          <a:bodyPr/>
          <a:lstStyle/>
          <a:p>
            <a:pPr marL="0" indent="0">
              <a:buSzTx/>
              <a:buNone/>
              <a:defRPr b="1">
                <a:latin typeface="+mj-lt"/>
                <a:ea typeface="+mj-ea"/>
                <a:cs typeface="+mj-cs"/>
                <a:sym typeface="Helvetica"/>
              </a:defRPr>
            </a:pPr>
            <a:r>
              <a:t>1. Cryo-EM</a:t>
            </a:r>
          </a:p>
          <a:p>
            <a:pPr marL="0" indent="0">
              <a:buSzTx/>
              <a:buNone/>
              <a:defRPr b="1">
                <a:latin typeface="+mj-lt"/>
                <a:ea typeface="+mj-ea"/>
                <a:cs typeface="+mj-cs"/>
                <a:sym typeface="Helvetica"/>
              </a:defRPr>
            </a:pPr>
            <a:r>
              <a:t>2. X-Ray Crystallography</a:t>
            </a:r>
          </a:p>
          <a:p>
            <a:pPr marL="0" indent="0">
              <a:buSzTx/>
              <a:buNone/>
              <a:defRPr b="1">
                <a:latin typeface="+mj-lt"/>
                <a:ea typeface="+mj-ea"/>
                <a:cs typeface="+mj-cs"/>
                <a:sym typeface="Helvetica"/>
              </a:defRPr>
            </a:pPr>
            <a:r>
              <a:t>3. NMR </a:t>
            </a:r>
          </a:p>
        </p:txBody>
      </p:sp>
      <p:sp>
        <p:nvSpPr>
          <p:cNvPr id="292" name="Which method uses electrons to form images of biological macromolecules at atomic resolution?…"/>
          <p:cNvSpPr txBox="1"/>
          <p:nvPr/>
        </p:nvSpPr>
        <p:spPr>
          <a:xfrm>
            <a:off x="2898175" y="6012906"/>
            <a:ext cx="20562712" cy="5769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marL="881944" indent="-881944" algn="l">
              <a:buSzPct val="100000"/>
              <a:buAutoNum type="arabicPeriod" startAt="1"/>
              <a:defRPr b="1" sz="5000"/>
            </a:pPr>
            <a:r>
              <a:t>Which method uses electrons to form images of biological macromolecules at atomic resolution?</a:t>
            </a:r>
          </a:p>
          <a:p>
            <a:pPr marL="881944" indent="-881944" algn="l">
              <a:buSzPct val="100000"/>
              <a:buAutoNum type="arabicPeriod" startAt="1"/>
              <a:defRPr b="1" sz="5000"/>
            </a:pPr>
            <a:r>
              <a:t>Which method analyzes non-zero nuclear spin interactions within a magnetic field?</a:t>
            </a:r>
          </a:p>
          <a:p>
            <a:pPr marL="881944" indent="-881944" algn="l">
              <a:buSzPct val="100000"/>
              <a:buAutoNum type="arabicPeriod" startAt="1"/>
              <a:defRPr b="1" sz="5000"/>
            </a:pPr>
            <a:r>
              <a:t>Which method analyzes the angles and intensities of diffracted X-ray beams?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92">
                                            <p:bg/>
                                          </p:spTgt>
                                        </p:tgtEl>
                                        <p:attrNameLst>
                                          <p:attrName>style.visibility</p:attrName>
                                        </p:attrNameLst>
                                      </p:cBhvr>
                                      <p:to>
                                        <p:strVal val="visible"/>
                                      </p:to>
                                    </p:set>
                                  </p:childTnLst>
                                </p:cTn>
                              </p:par>
                              <p:par>
                                <p:cTn id="21" presetClass="entr" nodeType="withEffect" presetSubtype="0" presetID="1" grpId="2" fill="hold">
                                  <p:stCondLst>
                                    <p:cond delay="0"/>
                                  </p:stCondLst>
                                  <p:iterate type="el" backwards="0">
                                    <p:tmAbs val="0"/>
                                  </p:iterate>
                                  <p:childTnLst>
                                    <p:set>
                                      <p:cBhvr>
                                        <p:cTn id="22" fill="hold"/>
                                        <p:tgtEl>
                                          <p:spTgt spid="29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2" fill="hold">
                                  <p:stCondLst>
                                    <p:cond delay="0"/>
                                  </p:stCondLst>
                                  <p:iterate type="el" backwards="0">
                                    <p:tmAbs val="0"/>
                                  </p:iterate>
                                  <p:childTnLst>
                                    <p:set>
                                      <p:cBhvr>
                                        <p:cTn id="26" fill="hold"/>
                                        <p:tgtEl>
                                          <p:spTgt spid="29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29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2" grpId="2"/>
      <p:bldP build="p" bldLvl="5" animBg="1" rev="0" advAuto="0" spid="291"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view Discussion Questions"/>
          <p:cNvSpPr txBox="1"/>
          <p:nvPr>
            <p:ph type="title"/>
          </p:nvPr>
        </p:nvSpPr>
        <p:spPr>
          <a:prstGeom prst="rect">
            <a:avLst/>
          </a:prstGeom>
        </p:spPr>
        <p:txBody>
          <a:bodyPr/>
          <a:lstStyle/>
          <a:p>
            <a:pPr/>
            <a:r>
              <a:t>Review Discussion Questions</a:t>
            </a:r>
          </a:p>
        </p:txBody>
      </p:sp>
      <p:sp>
        <p:nvSpPr>
          <p:cNvPr id="2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 name="https://e7.pngegg.com/pngimages/503/822/png-clipart-folding-home-folding-funnel-protein-folding-energy-landscape-levinthal-s-paradox-brief-introduction.png"/>
          <p:cNvSpPr txBox="1"/>
          <p:nvPr/>
        </p:nvSpPr>
        <p:spPr>
          <a:xfrm>
            <a:off x="629046" y="14087966"/>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7" name="What are some of the benefits (positive aspects) and drawbacks…"/>
          <p:cNvSpPr txBox="1"/>
          <p:nvPr>
            <p:ph type="body" idx="4294967295"/>
          </p:nvPr>
        </p:nvSpPr>
        <p:spPr>
          <a:xfrm>
            <a:off x="881062" y="3741235"/>
            <a:ext cx="22621876" cy="8703084"/>
          </a:xfrm>
          <a:prstGeom prst="rect">
            <a:avLst/>
          </a:prstGeom>
        </p:spPr>
        <p:txBody>
          <a:bodyPr/>
          <a:lstStyle/>
          <a:p>
            <a:pPr marL="0" indent="0">
              <a:buSzTx/>
              <a:buNone/>
              <a:defRPr b="1">
                <a:latin typeface="+mj-lt"/>
                <a:ea typeface="+mj-ea"/>
                <a:cs typeface="+mj-cs"/>
                <a:sym typeface="Helvetica"/>
              </a:defRPr>
            </a:pPr>
            <a:r>
              <a:t>What are some of the benefits (positive aspects) and drawbacks </a:t>
            </a:r>
          </a:p>
          <a:p>
            <a:pPr marL="0" indent="0">
              <a:buSzTx/>
              <a:buNone/>
              <a:defRPr b="1">
                <a:latin typeface="+mj-lt"/>
                <a:ea typeface="+mj-ea"/>
                <a:cs typeface="+mj-cs"/>
                <a:sym typeface="Helvetica"/>
              </a:defRPr>
            </a:pPr>
            <a:r>
              <a:t>(negative aspects) of X-Ray Crystallography, NMR, and Cryo-EM?</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Which structure determination method would be best for a large membrane-associated complex?</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If you have a small, pure protein and you are interested its protonation states, which method for structural determination is most ideal?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What is structure determination?"/>
          <p:cNvSpPr txBox="1"/>
          <p:nvPr>
            <p:ph type="title"/>
          </p:nvPr>
        </p:nvSpPr>
        <p:spPr>
          <a:prstGeom prst="rect">
            <a:avLst/>
          </a:prstGeom>
        </p:spPr>
        <p:txBody>
          <a:bodyPr/>
          <a:lstStyle/>
          <a:p>
            <a:pPr/>
            <a:r>
              <a:t>What is structure determination?</a:t>
            </a:r>
          </a:p>
        </p:txBody>
      </p:sp>
      <p:sp>
        <p:nvSpPr>
          <p:cNvPr id="154" name="Determining three-dimensional positions of atoms in a molecular system that are consistent with experimental measurements…"/>
          <p:cNvSpPr txBox="1"/>
          <p:nvPr>
            <p:ph type="body" idx="1"/>
          </p:nvPr>
        </p:nvSpPr>
        <p:spPr>
          <a:xfrm>
            <a:off x="635000" y="3175000"/>
            <a:ext cx="14921578" cy="9842500"/>
          </a:xfrm>
          <a:prstGeom prst="rect">
            <a:avLst/>
          </a:prstGeom>
        </p:spPr>
        <p:txBody>
          <a:bodyPr/>
          <a:lstStyle/>
          <a:p>
            <a:pPr/>
            <a:r>
              <a:t>Determining three-dimensional positions of atoms in a molecular system that are consistent with experimental measurements</a:t>
            </a:r>
          </a:p>
          <a:p>
            <a:pPr/>
            <a:r>
              <a:t>Structures do not come from experimental measurements, but are </a:t>
            </a:r>
            <a:r>
              <a:rPr u="sng"/>
              <a:t>inferred</a:t>
            </a:r>
            <a:r>
              <a:t>. This means that “experimental” structures are </a:t>
            </a:r>
            <a:r>
              <a:rPr u="sng"/>
              <a:t>models</a:t>
            </a:r>
            <a:r>
              <a:t>.</a:t>
            </a:r>
          </a:p>
          <a:p>
            <a:pPr/>
            <a:r>
              <a:t>If the positions of some atoms are not justified by the data, they may be omitted.</a:t>
            </a:r>
          </a:p>
          <a:p>
            <a:pPr lvl="1"/>
            <a:r>
              <a:t>H atoms</a:t>
            </a:r>
          </a:p>
          <a:p>
            <a:pPr lvl="1"/>
            <a:r>
              <a:t>Flexible regions in a protein</a:t>
            </a:r>
          </a:p>
          <a:p>
            <a:pPr/>
            <a:r>
              <a:t>Sometimes more than one model is a good fit to the data.</a:t>
            </a:r>
          </a:p>
        </p:txBody>
      </p:sp>
      <p:sp>
        <p:nvSpPr>
          <p:cNvPr id="155"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8" name="Group"/>
          <p:cNvGrpSpPr/>
          <p:nvPr/>
        </p:nvGrpSpPr>
        <p:grpSpPr>
          <a:xfrm>
            <a:off x="16192500" y="4835448"/>
            <a:ext cx="7614046" cy="6521604"/>
            <a:chOff x="0" y="0"/>
            <a:chExt cx="7614045" cy="6521603"/>
          </a:xfrm>
        </p:grpSpPr>
        <p:pic>
          <p:nvPicPr>
            <p:cNvPr id="156" name="Image" descr="Image"/>
            <p:cNvPicPr>
              <a:picLocks noChangeAspect="1"/>
            </p:cNvPicPr>
            <p:nvPr/>
          </p:nvPicPr>
          <p:blipFill>
            <a:blip r:embed="rId2">
              <a:extLst/>
            </a:blip>
            <a:stretch>
              <a:fillRect/>
            </a:stretch>
          </p:blipFill>
          <p:spPr>
            <a:xfrm>
              <a:off x="0" y="0"/>
              <a:ext cx="7614046" cy="6098255"/>
            </a:xfrm>
            <a:prstGeom prst="rect">
              <a:avLst/>
            </a:prstGeom>
            <a:ln w="12700" cap="flat">
              <a:noFill/>
              <a:miter lim="400000"/>
            </a:ln>
            <a:effectLst/>
          </p:spPr>
        </p:pic>
        <p:sp>
          <p:nvSpPr>
            <p:cNvPr id="157" name="https://journals.plos.org/plosone/article/figure?id=10.1371/journal.pone.0124580.g004"/>
            <p:cNvSpPr txBox="1"/>
            <p:nvPr/>
          </p:nvSpPr>
          <p:spPr>
            <a:xfrm>
              <a:off x="317341" y="6162828"/>
              <a:ext cx="6979362"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https://journals.plos.org/plosone/article/figure?id=10.1371/journal.pone.0124580.g004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4">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5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Why determine structure?"/>
          <p:cNvSpPr txBox="1"/>
          <p:nvPr>
            <p:ph type="title"/>
          </p:nvPr>
        </p:nvSpPr>
        <p:spPr>
          <a:prstGeom prst="rect">
            <a:avLst/>
          </a:prstGeom>
        </p:spPr>
        <p:txBody>
          <a:bodyPr/>
          <a:lstStyle>
            <a:lvl1pPr algn="l"/>
          </a:lstStyle>
          <a:p>
            <a:pPr/>
            <a:r>
              <a:t>Why determine structure?</a:t>
            </a:r>
          </a:p>
        </p:txBody>
      </p:sp>
      <p:sp>
        <p:nvSpPr>
          <p:cNvPr id="161" name="Slide Number"/>
          <p:cNvSpPr txBox="1"/>
          <p:nvPr>
            <p:ph type="sldNum" sz="quarter" idx="2"/>
          </p:nvPr>
        </p:nvSpPr>
        <p:spPr>
          <a:xfrm>
            <a:off x="12029478" y="12883554"/>
            <a:ext cx="32504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Structure-function relationships - knowledge of a structure provides insight into how it works…"/>
          <p:cNvSpPr txBox="1"/>
          <p:nvPr>
            <p:ph type="body" sz="half" idx="1"/>
          </p:nvPr>
        </p:nvSpPr>
        <p:spPr>
          <a:xfrm>
            <a:off x="698262" y="3952537"/>
            <a:ext cx="11604417" cy="8153481"/>
          </a:xfrm>
          <a:prstGeom prst="rect">
            <a:avLst/>
          </a:prstGeom>
        </p:spPr>
        <p:txBody>
          <a:bodyPr/>
          <a:lstStyle/>
          <a:p>
            <a:pPr marL="580319" indent="-580319" defTabSz="772239">
              <a:defRPr sz="4700"/>
            </a:pPr>
            <a:r>
              <a:t>Structure-function relationships - knowledge of a structure provides insight into how it works</a:t>
            </a:r>
          </a:p>
          <a:p>
            <a:pPr marL="580319" indent="-580319" defTabSz="772239">
              <a:defRPr sz="4700"/>
            </a:pPr>
            <a:r>
              <a:t>Identify critical residues for</a:t>
            </a:r>
          </a:p>
          <a:p>
            <a:pPr lvl="1" marL="998149" indent="-580319" defTabSz="772239">
              <a:defRPr sz="4700"/>
            </a:pPr>
            <a:r>
              <a:t>binding to ligands and proteins</a:t>
            </a:r>
          </a:p>
          <a:p>
            <a:pPr lvl="1" marL="998149" indent="-580319" defTabSz="772239">
              <a:defRPr sz="4700"/>
            </a:pPr>
            <a:r>
              <a:t>enzyme catalysis</a:t>
            </a:r>
          </a:p>
          <a:p>
            <a:pPr lvl="1" marL="998149" indent="-580319" defTabSz="772239">
              <a:defRPr sz="4700"/>
            </a:pPr>
            <a:r>
              <a:t>connecting domains</a:t>
            </a:r>
          </a:p>
          <a:p>
            <a:pPr marL="580319" indent="-580319" defTabSz="772239">
              <a:defRPr sz="4700"/>
            </a:pPr>
            <a:r>
              <a:t>Modeling</a:t>
            </a:r>
          </a:p>
          <a:p>
            <a:pPr lvl="1" marL="998149" indent="-580319" defTabSz="772239">
              <a:defRPr sz="4700"/>
            </a:pPr>
            <a:r>
              <a:t>Structure-based drug design</a:t>
            </a:r>
          </a:p>
          <a:p>
            <a:pPr lvl="1" marL="998149" indent="-580319" defTabSz="772239">
              <a:defRPr sz="4700"/>
            </a:pPr>
            <a:r>
              <a:t>Starting point for molecular simulation</a:t>
            </a:r>
          </a:p>
          <a:p>
            <a:pPr lvl="1" marL="998149" indent="-580319" defTabSz="772239">
              <a:defRPr sz="4700"/>
            </a:pPr>
            <a:r>
              <a:t>Structure prediction</a:t>
            </a:r>
          </a:p>
        </p:txBody>
      </p:sp>
      <p:grpSp>
        <p:nvGrpSpPr>
          <p:cNvPr id="169" name="Group"/>
          <p:cNvGrpSpPr/>
          <p:nvPr/>
        </p:nvGrpSpPr>
        <p:grpSpPr>
          <a:xfrm>
            <a:off x="12527324" y="2937545"/>
            <a:ext cx="10606952" cy="10412735"/>
            <a:chOff x="0" y="0"/>
            <a:chExt cx="10606951" cy="10412733"/>
          </a:xfrm>
        </p:grpSpPr>
        <p:grpSp>
          <p:nvGrpSpPr>
            <p:cNvPr id="167" name="Group"/>
            <p:cNvGrpSpPr/>
            <p:nvPr/>
          </p:nvGrpSpPr>
          <p:grpSpPr>
            <a:xfrm>
              <a:off x="0" y="0"/>
              <a:ext cx="10606952" cy="10358479"/>
              <a:chOff x="0" y="0"/>
              <a:chExt cx="10606951" cy="10358478"/>
            </a:xfrm>
          </p:grpSpPr>
          <p:pic>
            <p:nvPicPr>
              <p:cNvPr id="163" name="Image" descr="Image"/>
              <p:cNvPicPr>
                <a:picLocks noChangeAspect="1"/>
              </p:cNvPicPr>
              <p:nvPr/>
            </p:nvPicPr>
            <p:blipFill>
              <a:blip r:embed="rId2">
                <a:extLst/>
              </a:blip>
              <a:srcRect l="871" t="1082" r="871" b="0"/>
              <a:stretch>
                <a:fillRect/>
              </a:stretch>
            </p:blipFill>
            <p:spPr>
              <a:xfrm>
                <a:off x="0" y="0"/>
                <a:ext cx="10606952" cy="9911813"/>
              </a:xfrm>
              <a:prstGeom prst="rect">
                <a:avLst/>
              </a:prstGeom>
              <a:ln w="12700" cap="flat">
                <a:noFill/>
                <a:miter lim="400000"/>
              </a:ln>
              <a:effectLst/>
            </p:spPr>
          </p:pic>
          <p:pic>
            <p:nvPicPr>
              <p:cNvPr id="164" name="Screen Shot 2022-03-07 at 9.09.15 AM.png" descr="Screen Shot 2022-03-07 at 9.09.15 AM.png"/>
              <p:cNvPicPr>
                <a:picLocks noChangeAspect="1"/>
              </p:cNvPicPr>
              <p:nvPr/>
            </p:nvPicPr>
            <p:blipFill>
              <a:blip r:embed="rId3">
                <a:extLst/>
              </a:blip>
              <a:stretch>
                <a:fillRect/>
              </a:stretch>
            </p:blipFill>
            <p:spPr>
              <a:xfrm>
                <a:off x="841155" y="3472912"/>
                <a:ext cx="3045222" cy="6588219"/>
              </a:xfrm>
              <a:prstGeom prst="rect">
                <a:avLst/>
              </a:prstGeom>
              <a:ln w="12700" cap="flat">
                <a:noFill/>
                <a:miter lim="400000"/>
              </a:ln>
              <a:effectLst/>
            </p:spPr>
          </p:pic>
          <p:pic>
            <p:nvPicPr>
              <p:cNvPr id="165" name="Screen Shot 2022-03-07 at 9.09.15 AM.png" descr="Screen Shot 2022-03-07 at 9.09.15 AM.png"/>
              <p:cNvPicPr>
                <a:picLocks noChangeAspect="1"/>
              </p:cNvPicPr>
              <p:nvPr/>
            </p:nvPicPr>
            <p:blipFill>
              <a:blip r:embed="rId3">
                <a:extLst/>
              </a:blip>
              <a:stretch>
                <a:fillRect/>
              </a:stretch>
            </p:blipFill>
            <p:spPr>
              <a:xfrm>
                <a:off x="7271005" y="3770259"/>
                <a:ext cx="3045222" cy="6588220"/>
              </a:xfrm>
              <a:prstGeom prst="rect">
                <a:avLst/>
              </a:prstGeom>
              <a:ln w="12700" cap="flat">
                <a:noFill/>
                <a:miter lim="400000"/>
              </a:ln>
              <a:effectLst/>
            </p:spPr>
          </p:pic>
          <p:sp>
            <p:nvSpPr>
              <p:cNvPr id="166" name="Rectangle"/>
              <p:cNvSpPr/>
              <p:nvPr/>
            </p:nvSpPr>
            <p:spPr>
              <a:xfrm>
                <a:off x="7987063" y="2361279"/>
                <a:ext cx="1767291" cy="353033"/>
              </a:xfrm>
              <a:prstGeom prst="rect">
                <a:avLst/>
              </a:prstGeom>
              <a:solidFill>
                <a:srgbClr val="FFFFFF"/>
              </a:solidFill>
              <a:ln w="12700" cap="flat">
                <a:noFill/>
                <a:miter lim="400000"/>
              </a:ln>
              <a:effectLst/>
            </p:spPr>
            <p:txBody>
              <a:bodyPr wrap="square" lIns="71437" tIns="71437" rIns="71437" bIns="71437" numCol="1" anchor="ctr">
                <a:noAutofit/>
              </a:bodyPr>
              <a:lstStyle/>
              <a:p>
                <a:pPr algn="r">
                  <a:defRPr sz="2400">
                    <a:latin typeface="+mn-lt"/>
                    <a:ea typeface="+mn-ea"/>
                    <a:cs typeface="+mn-cs"/>
                    <a:sym typeface="Helvetica Light"/>
                  </a:defRPr>
                </a:pPr>
              </a:p>
            </p:txBody>
          </p:sp>
        </p:grpSp>
        <p:sp>
          <p:nvSpPr>
            <p:cNvPr id="168" name="https://www.researchgate.net/publication/323700552_Computer-Aided_Drug_Design_in_Epigenetics"/>
            <p:cNvSpPr txBox="1"/>
            <p:nvPr/>
          </p:nvSpPr>
          <p:spPr>
            <a:xfrm>
              <a:off x="136045" y="9990458"/>
              <a:ext cx="10334861"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https://www.researchgate.net/publication/323700552_Computer-Aided_Drug_Design_in_Epigenetics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2">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62">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6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6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62">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62">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62">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6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solution"/>
          <p:cNvSpPr txBox="1"/>
          <p:nvPr>
            <p:ph type="title"/>
          </p:nvPr>
        </p:nvSpPr>
        <p:spPr>
          <a:prstGeom prst="rect">
            <a:avLst/>
          </a:prstGeom>
        </p:spPr>
        <p:txBody>
          <a:bodyPr/>
          <a:lstStyle/>
          <a:p>
            <a:pPr/>
            <a:r>
              <a:t>Resolution</a:t>
            </a:r>
          </a:p>
        </p:txBody>
      </p:sp>
      <p:sp>
        <p:nvSpPr>
          <p:cNvPr id="172" name="Resolution = the size of the smallest observable detail that is discernible in a structural model…"/>
          <p:cNvSpPr txBox="1"/>
          <p:nvPr>
            <p:ph type="body" idx="1"/>
          </p:nvPr>
        </p:nvSpPr>
        <p:spPr>
          <a:xfrm>
            <a:off x="635000" y="3175000"/>
            <a:ext cx="15243867" cy="9842500"/>
          </a:xfrm>
          <a:prstGeom prst="rect">
            <a:avLst/>
          </a:prstGeom>
        </p:spPr>
        <p:txBody>
          <a:bodyPr/>
          <a:lstStyle/>
          <a:p>
            <a:pPr/>
            <a:r>
              <a:t>Resolution = the size of the smallest observable detail that is discernible in a structural model</a:t>
            </a:r>
          </a:p>
          <a:p>
            <a:pPr/>
            <a:r>
              <a:t>High resolution = small #; low resolution = large # </a:t>
            </a:r>
          </a:p>
          <a:p>
            <a:pPr/>
            <a:r>
              <a:t>Summarizes the precision of atomic positions</a:t>
            </a:r>
          </a:p>
        </p:txBody>
      </p:sp>
      <p:sp>
        <p:nvSpPr>
          <p:cNvPr id="17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6" name="Group"/>
          <p:cNvGrpSpPr/>
          <p:nvPr/>
        </p:nvGrpSpPr>
        <p:grpSpPr>
          <a:xfrm>
            <a:off x="16259052" y="1148107"/>
            <a:ext cx="8260519" cy="11419786"/>
            <a:chOff x="0" y="0"/>
            <a:chExt cx="8260518" cy="11419784"/>
          </a:xfrm>
        </p:grpSpPr>
        <p:pic>
          <p:nvPicPr>
            <p:cNvPr id="174" name="Image" descr="Image"/>
            <p:cNvPicPr>
              <a:picLocks noChangeAspect="1"/>
            </p:cNvPicPr>
            <p:nvPr/>
          </p:nvPicPr>
          <p:blipFill>
            <a:blip r:embed="rId2">
              <a:extLst/>
            </a:blip>
            <a:srcRect l="0" t="4695" r="49184" b="0"/>
            <a:stretch>
              <a:fillRect/>
            </a:stretch>
          </p:blipFill>
          <p:spPr>
            <a:xfrm>
              <a:off x="0" y="0"/>
              <a:ext cx="8260519" cy="11050703"/>
            </a:xfrm>
            <a:prstGeom prst="rect">
              <a:avLst/>
            </a:prstGeom>
            <a:ln w="12700" cap="flat">
              <a:noFill/>
              <a:miter lim="400000"/>
            </a:ln>
            <a:effectLst/>
          </p:spPr>
        </p:pic>
        <p:sp>
          <p:nvSpPr>
            <p:cNvPr id="175" name="https://www.biorxiv.org/content/10.1101/2022.04.07.487522v1.full"/>
            <p:cNvSpPr txBox="1"/>
            <p:nvPr/>
          </p:nvSpPr>
          <p:spPr>
            <a:xfrm>
              <a:off x="1464789" y="11061009"/>
              <a:ext cx="5330978"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https://www.biorxiv.org/content/10.1101/2022.04.07.487522v1.full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Needed Resolutions are Application-Dependent"/>
          <p:cNvSpPr txBox="1"/>
          <p:nvPr>
            <p:ph type="title"/>
          </p:nvPr>
        </p:nvSpPr>
        <p:spPr>
          <a:prstGeom prst="rect">
            <a:avLst/>
          </a:prstGeom>
        </p:spPr>
        <p:txBody>
          <a:bodyPr/>
          <a:lstStyle>
            <a:lvl1pPr defTabSz="583287">
              <a:defRPr sz="7951"/>
            </a:lvl1pPr>
          </a:lstStyle>
          <a:p>
            <a:pPr/>
            <a:r>
              <a:t>Needed Resolutions are Application-Dependent  </a:t>
            </a:r>
          </a:p>
        </p:txBody>
      </p:sp>
      <p:sp>
        <p:nvSpPr>
          <p:cNvPr id="179" name="For drug design we generally need near-atomic (~1.8Å resolution) so we can tell how the ligand is going to fit into the structure…"/>
          <p:cNvSpPr txBox="1"/>
          <p:nvPr>
            <p:ph type="body" sz="half" idx="1"/>
          </p:nvPr>
        </p:nvSpPr>
        <p:spPr>
          <a:xfrm>
            <a:off x="873720" y="2836662"/>
            <a:ext cx="22618701" cy="5832876"/>
          </a:xfrm>
          <a:prstGeom prst="rect">
            <a:avLst/>
          </a:prstGeom>
        </p:spPr>
        <p:txBody>
          <a:bodyPr/>
          <a:lstStyle/>
          <a:p>
            <a:pPr marL="642055" indent="-642055" defTabSz="457200">
              <a:defRPr sz="5200"/>
            </a:pPr>
            <a:r>
              <a:t>For </a:t>
            </a:r>
            <a:r>
              <a:rPr u="sng"/>
              <a:t>drug design</a:t>
            </a:r>
            <a:r>
              <a:t> we generally need near-atomic (~1.8Å resolution) so we can tell how the ligand is going to fit into the structure</a:t>
            </a:r>
          </a:p>
          <a:p>
            <a:pPr marL="642055" indent="-642055" defTabSz="457200">
              <a:defRPr sz="5200"/>
            </a:pPr>
            <a:r>
              <a:t>Alternate conformations or solvent dynamics might need better resolution</a:t>
            </a:r>
          </a:p>
          <a:p>
            <a:pPr marL="642055" indent="-642055" defTabSz="457200">
              <a:defRPr sz="5200"/>
            </a:pPr>
            <a:r>
              <a:t>For </a:t>
            </a:r>
            <a:r>
              <a:rPr u="sng"/>
              <a:t>molecular dynamics</a:t>
            </a:r>
            <a:r>
              <a:t>, we need high resolution if we’re trying to do QM in parts of the structure or if we want to begin the simulation with the atoms precisely located; but if we only want to model big changes, we can make do with 3 Å or even 5 Å resolution</a:t>
            </a:r>
          </a:p>
        </p:txBody>
      </p:sp>
      <p:sp>
        <p:nvSpPr>
          <p:cNvPr id="18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https://www.cambridgemedchemconsulting.com/resources/sbd.php"/>
          <p:cNvSpPr txBox="1"/>
          <p:nvPr/>
        </p:nvSpPr>
        <p:spPr>
          <a:xfrm>
            <a:off x="17138029" y="13086754"/>
            <a:ext cx="5563541"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https://www.cambridgemedchemconsulting.com/resources/sbd.php</a:t>
            </a:r>
          </a:p>
        </p:txBody>
      </p:sp>
      <p:pic>
        <p:nvPicPr>
          <p:cNvPr id="182" name="Image" descr="Image"/>
          <p:cNvPicPr>
            <a:picLocks noChangeAspect="1"/>
          </p:cNvPicPr>
          <p:nvPr/>
        </p:nvPicPr>
        <p:blipFill>
          <a:blip r:embed="rId2">
            <a:extLst/>
          </a:blip>
          <a:srcRect l="0" t="23958" r="0" b="0"/>
          <a:stretch>
            <a:fillRect/>
          </a:stretch>
        </p:blipFill>
        <p:spPr>
          <a:xfrm>
            <a:off x="7341989" y="8601688"/>
            <a:ext cx="9700026" cy="527418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nvPicPr>
        <p:blipFill>
          <a:blip r:embed="rId2">
            <a:extLst/>
          </a:blip>
          <a:stretch>
            <a:fillRect/>
          </a:stretch>
        </p:blipFill>
        <p:spPr>
          <a:xfrm>
            <a:off x="4773400" y="3199067"/>
            <a:ext cx="14837199" cy="13716001"/>
          </a:xfrm>
          <a:prstGeom prst="rect">
            <a:avLst/>
          </a:prstGeom>
          <a:ln w="12700">
            <a:miter lim="400000"/>
          </a:ln>
        </p:spPr>
      </p:pic>
      <p:sp>
        <p:nvSpPr>
          <p:cNvPr id="185" name="The Protein Data Bank"/>
          <p:cNvSpPr txBox="1"/>
          <p:nvPr>
            <p:ph type="title"/>
          </p:nvPr>
        </p:nvSpPr>
        <p:spPr>
          <a:prstGeom prst="rect">
            <a:avLst/>
          </a:prstGeom>
        </p:spPr>
        <p:txBody>
          <a:bodyPr/>
          <a:lstStyle/>
          <a:p>
            <a:pPr/>
            <a:r>
              <a:t>The Protein Data Bank</a:t>
            </a:r>
          </a:p>
        </p:txBody>
      </p:sp>
      <p:sp>
        <p:nvSpPr>
          <p:cNvPr id="18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https://www.rcsb.org/…"/>
          <p:cNvSpPr txBox="1"/>
          <p:nvPr/>
        </p:nvSpPr>
        <p:spPr>
          <a:xfrm>
            <a:off x="311154" y="12298881"/>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3" invalidUrl="" action="" tgtFrame="" tooltip="" history="1" highlightClick="0" endSnd="0"/>
              </a:rPr>
              <a:t>https://www.rcsb.org/</a:t>
            </a:r>
          </a:p>
          <a:p>
            <a:pPr/>
            <a:r>
              <a:t>8/27/2022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https://www.rcsb.org/…"/>
          <p:cNvSpPr txBox="1"/>
          <p:nvPr/>
        </p:nvSpPr>
        <p:spPr>
          <a:xfrm>
            <a:off x="311154" y="12298881"/>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2" invalidUrl="" action="" tgtFrame="" tooltip="" history="1" highlightClick="0" endSnd="0"/>
              </a:rPr>
              <a:t>https://www.rcsb.org/</a:t>
            </a:r>
          </a:p>
          <a:p>
            <a:pPr/>
            <a:r>
              <a:t>8/27/2024</a:t>
            </a:r>
          </a:p>
        </p:txBody>
      </p:sp>
      <p:pic>
        <p:nvPicPr>
          <p:cNvPr id="191" name="pasted-movie.png" descr="pasted-movie.png"/>
          <p:cNvPicPr>
            <a:picLocks noChangeAspect="1"/>
          </p:cNvPicPr>
          <p:nvPr/>
        </p:nvPicPr>
        <p:blipFill>
          <a:blip r:embed="rId3">
            <a:extLst/>
          </a:blip>
          <a:stretch>
            <a:fillRect/>
          </a:stretch>
        </p:blipFill>
        <p:spPr>
          <a:xfrm>
            <a:off x="1070570" y="316645"/>
            <a:ext cx="22225001" cy="10045701"/>
          </a:xfrm>
          <a:prstGeom prst="rect">
            <a:avLst/>
          </a:prstGeom>
          <a:ln w="12700">
            <a:miter lim="400000"/>
          </a:ln>
        </p:spPr>
      </p:pic>
      <p:pic>
        <p:nvPicPr>
          <p:cNvPr id="192" name="pasted-movie.png" descr="pasted-movie.png"/>
          <p:cNvPicPr>
            <a:picLocks noChangeAspect="1"/>
          </p:cNvPicPr>
          <p:nvPr/>
        </p:nvPicPr>
        <p:blipFill>
          <a:blip r:embed="rId4">
            <a:extLst/>
          </a:blip>
          <a:stretch>
            <a:fillRect/>
          </a:stretch>
        </p:blipFill>
        <p:spPr>
          <a:xfrm>
            <a:off x="20474759" y="10059077"/>
            <a:ext cx="3708534" cy="356152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Data from…"/>
          <p:cNvSpPr txBox="1"/>
          <p:nvPr/>
        </p:nvSpPr>
        <p:spPr>
          <a:xfrm>
            <a:off x="311154" y="12057581"/>
            <a:ext cx="3927476" cy="159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Data from </a:t>
            </a:r>
          </a:p>
          <a:p>
            <a:pPr/>
            <a:r>
              <a:rPr u="sng">
                <a:hlinkClick r:id="rId2" invalidUrl="" action="" tgtFrame="" tooltip="" history="1" highlightClick="0" endSnd="0"/>
              </a:rPr>
              <a:t>https://www.rcsb.org/</a:t>
            </a:r>
          </a:p>
          <a:p>
            <a:pPr/>
            <a:r>
              <a:t>on 8/27/2024</a:t>
            </a:r>
          </a:p>
        </p:txBody>
      </p:sp>
      <p:pic>
        <p:nvPicPr>
          <p:cNvPr id="196" name="pasted-movie.png" descr="pasted-movie.png"/>
          <p:cNvPicPr>
            <a:picLocks noChangeAspect="1"/>
          </p:cNvPicPr>
          <p:nvPr/>
        </p:nvPicPr>
        <p:blipFill>
          <a:blip r:embed="rId3">
            <a:extLst/>
          </a:blip>
          <a:stretch>
            <a:fillRect/>
          </a:stretch>
        </p:blipFill>
        <p:spPr>
          <a:xfrm>
            <a:off x="4526163" y="1773875"/>
            <a:ext cx="15331674" cy="1016825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